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Lst>
  <p:notesMasterIdLst>
    <p:notesMasterId r:id="rId14"/>
  </p:notesMasterIdLst>
  <p:handoutMasterIdLst>
    <p:handoutMasterId r:id="rId56"/>
  </p:handoutMasterIdLst>
  <p:sldIdLst>
    <p:sldId id="256" r:id="rId13"/>
    <p:sldId id="257" r:id="rId15"/>
    <p:sldId id="278" r:id="rId16"/>
    <p:sldId id="292" r:id="rId17"/>
    <p:sldId id="285" r:id="rId18"/>
    <p:sldId id="293" r:id="rId19"/>
    <p:sldId id="281" r:id="rId20"/>
    <p:sldId id="295" r:id="rId21"/>
    <p:sldId id="284" r:id="rId22"/>
    <p:sldId id="291" r:id="rId23"/>
    <p:sldId id="306" r:id="rId24"/>
    <p:sldId id="280" r:id="rId25"/>
    <p:sldId id="282" r:id="rId26"/>
    <p:sldId id="309" r:id="rId27"/>
    <p:sldId id="307" r:id="rId28"/>
    <p:sldId id="312" r:id="rId29"/>
    <p:sldId id="279" r:id="rId30"/>
    <p:sldId id="315" r:id="rId31"/>
    <p:sldId id="318" r:id="rId32"/>
    <p:sldId id="319" r:id="rId33"/>
    <p:sldId id="325" r:id="rId34"/>
    <p:sldId id="324" r:id="rId35"/>
    <p:sldId id="327" r:id="rId36"/>
    <p:sldId id="310" r:id="rId37"/>
    <p:sldId id="336" r:id="rId38"/>
    <p:sldId id="337" r:id="rId39"/>
    <p:sldId id="328" r:id="rId40"/>
    <p:sldId id="329" r:id="rId41"/>
    <p:sldId id="326" r:id="rId42"/>
    <p:sldId id="338" r:id="rId43"/>
    <p:sldId id="339" r:id="rId44"/>
    <p:sldId id="342" r:id="rId45"/>
    <p:sldId id="341" r:id="rId46"/>
    <p:sldId id="340" r:id="rId47"/>
    <p:sldId id="343" r:id="rId48"/>
    <p:sldId id="344" r:id="rId49"/>
    <p:sldId id="311" r:id="rId50"/>
    <p:sldId id="283" r:id="rId51"/>
    <p:sldId id="347" r:id="rId52"/>
    <p:sldId id="348" r:id="rId53"/>
    <p:sldId id="346" r:id="rId54"/>
    <p:sldId id="345" r:id="rId55"/>
  </p:sldIdLst>
  <p:sldSz cx="12192000" cy="6858000"/>
  <p:notesSz cx="6858000" cy="9144000"/>
  <p:embeddedFontLst>
    <p:embeddedFont>
      <p:font typeface="Tenorite" panose="00000500000000000000" charset="0"/>
      <p:regular r:id="rId60"/>
      <p:bold r:id="rId61"/>
    </p:embeddedFont>
    <p:embeddedFont>
      <p:font typeface="Calibri" panose="020F050202020403020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968E"/>
    <a:srgbClr val="1C1C1C"/>
    <a:srgbClr val="E3E3E3"/>
    <a:srgbClr val="F2F2F2"/>
    <a:srgbClr val="000000"/>
    <a:srgbClr val="FFFFFF"/>
    <a:srgbClr val="D6BEBE"/>
    <a:srgbClr val="B48D8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655" autoAdjust="0"/>
  </p:normalViewPr>
  <p:slideViewPr>
    <p:cSldViewPr snapToGrid="0">
      <p:cViewPr varScale="1">
        <p:scale>
          <a:sx n="104" d="100"/>
          <a:sy n="104" d="100"/>
        </p:scale>
        <p:origin x="816" y="9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8" Type="http://schemas.openxmlformats.org/officeDocument/2006/relationships/customXml" Target="../customXml/item3.xml"/><Relationship Id="rId67" Type="http://schemas.openxmlformats.org/officeDocument/2006/relationships/customXml" Target="../customXml/item2.xml"/><Relationship Id="rId66" Type="http://schemas.openxmlformats.org/officeDocument/2006/relationships/customXml" Target="../customXml/item1.xml"/><Relationship Id="rId65" Type="http://schemas.openxmlformats.org/officeDocument/2006/relationships/font" Target="fonts/font6.fntdata"/><Relationship Id="rId64" Type="http://schemas.openxmlformats.org/officeDocument/2006/relationships/font" Target="fonts/font5.fntdata"/><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Master" Target="slideMasters/slideMaster5.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42.xml"/><Relationship Id="rId54" Type="http://schemas.openxmlformats.org/officeDocument/2006/relationships/slide" Target="slides/slide41.xml"/><Relationship Id="rId53" Type="http://schemas.openxmlformats.org/officeDocument/2006/relationships/slide" Target="slides/slide40.xml"/><Relationship Id="rId52" Type="http://schemas.openxmlformats.org/officeDocument/2006/relationships/slide" Target="slides/slide39.xml"/><Relationship Id="rId51" Type="http://schemas.openxmlformats.org/officeDocument/2006/relationships/slide" Target="slides/slide38.xml"/><Relationship Id="rId50" Type="http://schemas.openxmlformats.org/officeDocument/2006/relationships/slide" Target="slides/slide37.xml"/><Relationship Id="rId5" Type="http://schemas.openxmlformats.org/officeDocument/2006/relationships/slideMaster" Target="slideMasters/slideMaster4.xml"/><Relationship Id="rId49" Type="http://schemas.openxmlformats.org/officeDocument/2006/relationships/slide" Target="slides/slide36.xml"/><Relationship Id="rId48" Type="http://schemas.openxmlformats.org/officeDocument/2006/relationships/slide" Target="slides/slide35.xml"/><Relationship Id="rId47" Type="http://schemas.openxmlformats.org/officeDocument/2006/relationships/slide" Target="slides/slide34.xml"/><Relationship Id="rId46" Type="http://schemas.openxmlformats.org/officeDocument/2006/relationships/slide" Target="slides/slide33.xml"/><Relationship Id="rId45" Type="http://schemas.openxmlformats.org/officeDocument/2006/relationships/slide" Target="slides/slide32.xml"/><Relationship Id="rId44" Type="http://schemas.openxmlformats.org/officeDocument/2006/relationships/slide" Target="slides/slide31.xml"/><Relationship Id="rId43" Type="http://schemas.openxmlformats.org/officeDocument/2006/relationships/slide" Target="slides/slide30.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able Placeholder 7"/>
          <p:cNvSpPr>
            <a:spLocks noGrp="1"/>
          </p:cNvSpPr>
          <p:nvPr>
            <p:ph type="tbl" sz="quarter" idx="14" hasCustomPrompt="1"/>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endParaRPr lang="en-US" dirty="0"/>
          </a:p>
        </p:txBody>
      </p:sp>
      <p:sp>
        <p:nvSpPr>
          <p:cNvPr id="11"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grpSp>
        <p:nvGrpSpPr>
          <p:cNvPr id="14" name="Group 13"/>
          <p:cNvGrpSpPr/>
          <p:nvPr userDrawn="1"/>
        </p:nvGrpSpPr>
        <p:grpSpPr>
          <a:xfrm>
            <a:off x="0" y="0"/>
            <a:ext cx="2327564" cy="1505528"/>
            <a:chOff x="0" y="0"/>
            <a:chExt cx="2238376" cy="3105150"/>
          </a:xfrm>
        </p:grpSpPr>
        <p:cxnSp>
          <p:nvCxnSpPr>
            <p:cNvPr id="15" name="Straight Connector 14"/>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Footer Placeholder 7"/>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3" name="Graphic 12"/>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a:fillRect/>
          </a:stretch>
        </p:blipFill>
        <p:spPr>
          <a:xfrm rot="10800000" flipH="1">
            <a:off x="6308436" y="-11"/>
            <a:ext cx="5883564" cy="236642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13" name="Picture Placeholder 12"/>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1" fmla="*/ 0 w 5476875"/>
              <a:gd name="connsiteY0-2" fmla="*/ 0 h 6858000"/>
              <a:gd name="connsiteX1-3" fmla="*/ 2520315 w 5476875"/>
              <a:gd name="connsiteY1-4" fmla="*/ 0 h 6858000"/>
              <a:gd name="connsiteX2-5" fmla="*/ 5476875 w 5476875"/>
              <a:gd name="connsiteY2-6" fmla="*/ 6858000 h 6858000"/>
              <a:gd name="connsiteX3-7" fmla="*/ 0 w 5476875"/>
              <a:gd name="connsiteY3-8" fmla="*/ 6858000 h 6858000"/>
              <a:gd name="connsiteX4-9" fmla="*/ 0 w 5476875"/>
              <a:gd name="connsiteY4-10" fmla="*/ 0 h 6858000"/>
              <a:gd name="connsiteX0-11" fmla="*/ 5080 w 5481955"/>
              <a:gd name="connsiteY0-12" fmla="*/ 0 h 6858000"/>
              <a:gd name="connsiteX1-13" fmla="*/ 2525395 w 5481955"/>
              <a:gd name="connsiteY1-14" fmla="*/ 0 h 6858000"/>
              <a:gd name="connsiteX2-15" fmla="*/ 5481955 w 5481955"/>
              <a:gd name="connsiteY2-16" fmla="*/ 6858000 h 6858000"/>
              <a:gd name="connsiteX3-17" fmla="*/ 5080 w 5481955"/>
              <a:gd name="connsiteY3-18" fmla="*/ 6858000 h 6858000"/>
              <a:gd name="connsiteX4-19" fmla="*/ 0 w 5481955"/>
              <a:gd name="connsiteY4-20" fmla="*/ 4805680 h 6858000"/>
              <a:gd name="connsiteX5" fmla="*/ 5080 w 5481955"/>
              <a:gd name="connsiteY5" fmla="*/ 0 h 6858000"/>
              <a:gd name="connsiteX0-21" fmla="*/ 5080 w 5481955"/>
              <a:gd name="connsiteY0-22" fmla="*/ 0 h 6863080"/>
              <a:gd name="connsiteX1-23" fmla="*/ 2525395 w 5481955"/>
              <a:gd name="connsiteY1-24" fmla="*/ 0 h 6863080"/>
              <a:gd name="connsiteX2-25" fmla="*/ 5481955 w 5481955"/>
              <a:gd name="connsiteY2-26" fmla="*/ 6858000 h 6863080"/>
              <a:gd name="connsiteX3-27" fmla="*/ 899160 w 5481955"/>
              <a:gd name="connsiteY3-28" fmla="*/ 6863080 h 6863080"/>
              <a:gd name="connsiteX4-29" fmla="*/ 0 w 5481955"/>
              <a:gd name="connsiteY4-30" fmla="*/ 4805680 h 6863080"/>
              <a:gd name="connsiteX5-31" fmla="*/ 5080 w 5481955"/>
              <a:gd name="connsiteY5-32" fmla="*/ 0 h 6863080"/>
              <a:gd name="connsiteX0-33" fmla="*/ 5080 w 5481955"/>
              <a:gd name="connsiteY0-34" fmla="*/ 0 h 6863080"/>
              <a:gd name="connsiteX1-35" fmla="*/ 2525395 w 5481955"/>
              <a:gd name="connsiteY1-36" fmla="*/ 0 h 6863080"/>
              <a:gd name="connsiteX2-37" fmla="*/ 5481955 w 5481955"/>
              <a:gd name="connsiteY2-38" fmla="*/ 6858000 h 6863080"/>
              <a:gd name="connsiteX3-39" fmla="*/ 899160 w 5481955"/>
              <a:gd name="connsiteY3-40" fmla="*/ 6863080 h 6863080"/>
              <a:gd name="connsiteX4-41" fmla="*/ 0 w 5481955"/>
              <a:gd name="connsiteY4-42" fmla="*/ 4805680 h 6863080"/>
              <a:gd name="connsiteX5-43" fmla="*/ 5080 w 5481955"/>
              <a:gd name="connsiteY5-44" fmla="*/ 0 h 6863080"/>
              <a:gd name="connsiteX0-45" fmla="*/ 5080 w 5481955"/>
              <a:gd name="connsiteY0-46" fmla="*/ 0 h 6863080"/>
              <a:gd name="connsiteX1-47" fmla="*/ 2525395 w 5481955"/>
              <a:gd name="connsiteY1-48" fmla="*/ 0 h 6863080"/>
              <a:gd name="connsiteX2-49" fmla="*/ 5481955 w 5481955"/>
              <a:gd name="connsiteY2-50" fmla="*/ 6858000 h 6863080"/>
              <a:gd name="connsiteX3-51" fmla="*/ 899160 w 5481955"/>
              <a:gd name="connsiteY3-52" fmla="*/ 6863080 h 6863080"/>
              <a:gd name="connsiteX4-53" fmla="*/ 0 w 5481955"/>
              <a:gd name="connsiteY4-54" fmla="*/ 4805680 h 6863080"/>
              <a:gd name="connsiteX5-55" fmla="*/ 5080 w 5481955"/>
              <a:gd name="connsiteY5-56" fmla="*/ 0 h 6863080"/>
              <a:gd name="connsiteX0-57" fmla="*/ 5080 w 5481955"/>
              <a:gd name="connsiteY0-58" fmla="*/ 0 h 6863080"/>
              <a:gd name="connsiteX1-59" fmla="*/ 2525395 w 5481955"/>
              <a:gd name="connsiteY1-60" fmla="*/ 0 h 6863080"/>
              <a:gd name="connsiteX2-61" fmla="*/ 5481955 w 5481955"/>
              <a:gd name="connsiteY2-62" fmla="*/ 6858000 h 6863080"/>
              <a:gd name="connsiteX3-63" fmla="*/ 899160 w 5481955"/>
              <a:gd name="connsiteY3-64" fmla="*/ 6863080 h 6863080"/>
              <a:gd name="connsiteX4-65" fmla="*/ 0 w 5481955"/>
              <a:gd name="connsiteY4-66" fmla="*/ 4759960 h 6863080"/>
              <a:gd name="connsiteX5-67" fmla="*/ 5080 w 5481955"/>
              <a:gd name="connsiteY5-68" fmla="*/ 0 h 6863080"/>
              <a:gd name="connsiteX0-69" fmla="*/ 5080 w 5481955"/>
              <a:gd name="connsiteY0-70" fmla="*/ 0 h 6863080"/>
              <a:gd name="connsiteX1-71" fmla="*/ 2525395 w 5481955"/>
              <a:gd name="connsiteY1-72" fmla="*/ 0 h 6863080"/>
              <a:gd name="connsiteX2-73" fmla="*/ 5481955 w 5481955"/>
              <a:gd name="connsiteY2-74" fmla="*/ 6858000 h 6863080"/>
              <a:gd name="connsiteX3-75" fmla="*/ 899160 w 5481955"/>
              <a:gd name="connsiteY3-76" fmla="*/ 6863080 h 6863080"/>
              <a:gd name="connsiteX4-77" fmla="*/ 0 w 5481955"/>
              <a:gd name="connsiteY4-78" fmla="*/ 4759960 h 6863080"/>
              <a:gd name="connsiteX5-79" fmla="*/ 5080 w 5481955"/>
              <a:gd name="connsiteY5-80" fmla="*/ 0 h 6863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endParaRPr lang="en-US" dirty="0"/>
          </a:p>
        </p:txBody>
      </p:sp>
      <p:sp>
        <p:nvSpPr>
          <p:cNvPr id="5"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
        <p:nvSpPr>
          <p:cNvPr id="8" name="Content Placeholder 3"/>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5189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0" y="0"/>
            <a:ext cx="2590800" cy="1027906"/>
            <a:chOff x="0" y="0"/>
            <a:chExt cx="2590800" cy="1027906"/>
          </a:xfrm>
        </p:grpSpPr>
        <p:cxnSp>
          <p:nvCxnSpPr>
            <p:cNvPr id="11" name="Straight Connector 10"/>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8" name="Table Placeholder 7"/>
          <p:cNvSpPr>
            <a:spLocks noGrp="1"/>
          </p:cNvSpPr>
          <p:nvPr>
            <p:ph type="tbl" sz="quarter" idx="14" hasCustomPrompt="1"/>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endParaRPr lang="en-US" dirty="0"/>
          </a:p>
        </p:txBody>
      </p:sp>
      <p:sp>
        <p:nvSpPr>
          <p:cNvPr id="7"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4229100" y="0"/>
            <a:ext cx="7962901"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endParaRPr lang="en-US" dirty="0"/>
          </a:p>
        </p:txBody>
      </p:sp>
      <p:sp>
        <p:nvSpPr>
          <p:cNvPr id="3" name="Content Placeholder 2"/>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endParaRPr lang="en-US" dirty="0"/>
          </a:p>
        </p:txBody>
      </p:sp>
      <p:grpSp>
        <p:nvGrpSpPr>
          <p:cNvPr id="4" name="Group 3"/>
          <p:cNvGrpSpPr/>
          <p:nvPr userDrawn="1"/>
        </p:nvGrpSpPr>
        <p:grpSpPr>
          <a:xfrm>
            <a:off x="0" y="0"/>
            <a:ext cx="6557818" cy="6858000"/>
            <a:chOff x="0" y="0"/>
            <a:chExt cx="4762501" cy="5186363"/>
          </a:xfrm>
        </p:grpSpPr>
        <p:cxnSp>
          <p:nvCxnSpPr>
            <p:cNvPr id="5" name="Straight Connector 4"/>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endParaRPr lang="en-US" dirty="0"/>
          </a:p>
        </p:txBody>
      </p:sp>
      <p:cxnSp>
        <p:nvCxnSpPr>
          <p:cNvPr id="7" name="Straight Connector 6"/>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1" fmla="*/ 0 w 6576291"/>
              <a:gd name="connsiteY0-2" fmla="*/ 5080 h 6872605"/>
              <a:gd name="connsiteX1-3" fmla="*/ 3604491 w 6576291"/>
              <a:gd name="connsiteY1-4" fmla="*/ 0 h 6872605"/>
              <a:gd name="connsiteX2-5" fmla="*/ 6576291 w 6576291"/>
              <a:gd name="connsiteY2-6" fmla="*/ 6872605 h 6872605"/>
              <a:gd name="connsiteX3-7" fmla="*/ 0 w 6576291"/>
              <a:gd name="connsiteY3-8" fmla="*/ 6872605 h 6872605"/>
              <a:gd name="connsiteX4-9" fmla="*/ 0 w 6576291"/>
              <a:gd name="connsiteY4-10" fmla="*/ 5080 h 6872605"/>
              <a:gd name="connsiteX0-11" fmla="*/ 0 w 6576291"/>
              <a:gd name="connsiteY0-12" fmla="*/ 0 h 6867525"/>
              <a:gd name="connsiteX1-13" fmla="*/ 3624811 w 6576291"/>
              <a:gd name="connsiteY1-14" fmla="*/ 10160 h 6867525"/>
              <a:gd name="connsiteX2-15" fmla="*/ 6576291 w 6576291"/>
              <a:gd name="connsiteY2-16" fmla="*/ 6867525 h 6867525"/>
              <a:gd name="connsiteX3-17" fmla="*/ 0 w 6576291"/>
              <a:gd name="connsiteY3-18" fmla="*/ 6867525 h 6867525"/>
              <a:gd name="connsiteX4-19" fmla="*/ 0 w 6576291"/>
              <a:gd name="connsiteY4-20" fmla="*/ 0 h 6867525"/>
              <a:gd name="connsiteX0-21" fmla="*/ 0 w 6576291"/>
              <a:gd name="connsiteY0-22" fmla="*/ 5080 h 6872605"/>
              <a:gd name="connsiteX1-23" fmla="*/ 3629891 w 6576291"/>
              <a:gd name="connsiteY1-24" fmla="*/ 0 h 6872605"/>
              <a:gd name="connsiteX2-25" fmla="*/ 6576291 w 6576291"/>
              <a:gd name="connsiteY2-26" fmla="*/ 6872605 h 6872605"/>
              <a:gd name="connsiteX3-27" fmla="*/ 0 w 6576291"/>
              <a:gd name="connsiteY3-28" fmla="*/ 6872605 h 6872605"/>
              <a:gd name="connsiteX4-29" fmla="*/ 0 w 6576291"/>
              <a:gd name="connsiteY4-30" fmla="*/ 5080 h 687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Content Placeholder 3"/>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9" name="Group 8"/>
          <p:cNvGrpSpPr/>
          <p:nvPr userDrawn="1"/>
        </p:nvGrpSpPr>
        <p:grpSpPr>
          <a:xfrm>
            <a:off x="9096374" y="-25401"/>
            <a:ext cx="3095625" cy="6883401"/>
            <a:chOff x="9096375" y="-25401"/>
            <a:chExt cx="3095625" cy="6883401"/>
          </a:xfrm>
        </p:grpSpPr>
        <p:cxnSp>
          <p:nvCxnSpPr>
            <p:cNvPr id="10" name="Straight Connector 9"/>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endParaRPr lang="en-US" dirty="0"/>
          </a:p>
        </p:txBody>
      </p:sp>
      <p:sp>
        <p:nvSpPr>
          <p:cNvPr id="16"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093633" cy="3912394"/>
          </a:xfrm>
          <a:prstGeom prst="rect">
            <a:avLst/>
          </a:prstGeom>
        </p:spPr>
      </p:pic>
      <p:sp>
        <p:nvSpPr>
          <p:cNvPr id="2" name="Title 1"/>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sp>
        <p:nvSpPr>
          <p:cNvPr id="3" name="Text Placeholder 2"/>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7" name="Content Placeholder 3"/>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9" name="Content Placeholder 3"/>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endParaRPr lang="en-US" dirty="0"/>
          </a:p>
        </p:txBody>
      </p:sp>
      <p:sp>
        <p:nvSpPr>
          <p:cNvPr id="14" name="Slide Number Placeholder 5"/>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endParaRPr lang="en-US" dirty="0"/>
          </a:p>
        </p:txBody>
      </p:sp>
      <p:grpSp>
        <p:nvGrpSpPr>
          <p:cNvPr id="10" name="Group 9"/>
          <p:cNvGrpSpPr/>
          <p:nvPr userDrawn="1"/>
        </p:nvGrpSpPr>
        <p:grpSpPr>
          <a:xfrm>
            <a:off x="4429817" y="0"/>
            <a:ext cx="7762183" cy="2754814"/>
            <a:chOff x="7334250" y="0"/>
            <a:chExt cx="4857750" cy="1724025"/>
          </a:xfrm>
        </p:grpSpPr>
        <p:cxnSp>
          <p:nvCxnSpPr>
            <p:cNvPr id="11" name="Straight Connector 10"/>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 name="Content Placeholder 3"/>
          <p:cNvSpPr>
            <a:spLocks noGrp="1"/>
          </p:cNvSpPr>
          <p:nvPr>
            <p:ph sz="half" idx="15" hasCustomPrompt="1"/>
          </p:nvPr>
        </p:nvSpPr>
        <p:spPr>
          <a:xfrm>
            <a:off x="1341120" y="3392035"/>
            <a:ext cx="2722880" cy="2907164"/>
          </a:xfrm>
        </p:spPr>
        <p:txBody>
          <a:bodyPr tIns="0">
            <a:normAutofit/>
          </a:bodyPr>
          <a:lstStyle>
            <a:lvl1pPr marL="283210" indent="-283210">
              <a:lnSpc>
                <a:spcPct val="100000"/>
              </a:lnSpc>
              <a:buFont typeface="+mj-lt"/>
              <a:buAutoNum type="arabicPeriod"/>
              <a:defRPr sz="1800" b="0" spc="50" baseline="0"/>
            </a:lvl1pPr>
            <a:lvl2pPr marL="567055" indent="-342900">
              <a:lnSpc>
                <a:spcPct val="100000"/>
              </a:lnSpc>
              <a:spcBef>
                <a:spcPts val="1000"/>
              </a:spcBef>
              <a:buFont typeface="+mj-lt"/>
              <a:buAutoNum type="alphaLcPeriod"/>
              <a:defRPr sz="1800" spc="50" baseline="0"/>
            </a:lvl2pPr>
            <a:lvl3pPr marL="850265" indent="-342900">
              <a:lnSpc>
                <a:spcPct val="100000"/>
              </a:lnSpc>
              <a:spcBef>
                <a:spcPts val="1000"/>
              </a:spcBef>
              <a:buFont typeface="+mj-lt"/>
              <a:buAutoNum type="arabicParenR"/>
              <a:defRPr sz="1800" spc="50" baseline="0"/>
            </a:lvl3pPr>
            <a:lvl4pPr marL="1042670"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2"/>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3" name="Content Placeholder 3"/>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210" indent="-285750">
              <a:lnSpc>
                <a:spcPct val="100000"/>
              </a:lnSpc>
              <a:spcBef>
                <a:spcPts val="1000"/>
              </a:spcBef>
              <a:buFont typeface="Arial" panose="020B0604020202020204" pitchFamily="34" charset="0"/>
              <a:buChar char="•"/>
              <a:defRPr sz="1800" spc="50" baseline="0"/>
            </a:lvl2pPr>
            <a:lvl3pPr marL="567055" indent="-285750">
              <a:lnSpc>
                <a:spcPct val="100000"/>
              </a:lnSpc>
              <a:spcBef>
                <a:spcPts val="1000"/>
              </a:spcBef>
              <a:buFont typeface="Arial" panose="020B0604020202020204" pitchFamily="34" charset="0"/>
              <a:buChar char="•"/>
              <a:defRPr sz="1800" spc="50" baseline="0"/>
            </a:lvl3pPr>
            <a:lvl4pPr marL="859790"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9" name="Footer Placeholder 4"/>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endParaRPr lang="en-US" dirty="0"/>
          </a:p>
        </p:txBody>
      </p:sp>
      <p:sp>
        <p:nvSpPr>
          <p:cNvPr id="20" name="Slide Number Placeholder 5"/>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4.xml"/><Relationship Id="rId2" Type="http://schemas.openxmlformats.org/officeDocument/2006/relationships/tags" Target="../tags/tag15.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7.xml"/><Relationship Id="rId2" Type="http://schemas.openxmlformats.org/officeDocument/2006/relationships/tags" Target="../tags/tag16.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34.png"/><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image" Target="../media/image13.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14.jpeg"/><Relationship Id="rId10" Type="http://schemas.openxmlformats.org/officeDocument/2006/relationships/notesSlide" Target="../notesSlides/notesSlide23.xml"/><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59.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6.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5.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8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02.xml"/><Relationship Id="rId3"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9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98.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15.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10.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23.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0.xml"/><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image" Target="../media/image48.png"/><Relationship Id="rId5" Type="http://schemas.openxmlformats.org/officeDocument/2006/relationships/tags" Target="../tags/tag19.xml"/><Relationship Id="rId4" Type="http://schemas.openxmlformats.org/officeDocument/2006/relationships/image" Target="../media/image64.png"/><Relationship Id="rId3" Type="http://schemas.openxmlformats.org/officeDocument/2006/relationships/tags" Target="../tags/tag18.xml"/><Relationship Id="rId2" Type="http://schemas.openxmlformats.org/officeDocument/2006/relationships/image" Target="../media/image73.png"/><Relationship Id="rId11" Type="http://schemas.openxmlformats.org/officeDocument/2006/relationships/notesSlide" Target="../notesSlides/notesSlide39.xml"/><Relationship Id="rId10" Type="http://schemas.openxmlformats.org/officeDocument/2006/relationships/slideLayout" Target="../slideLayouts/slideLayout10.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70.png"/><Relationship Id="rId7" Type="http://schemas.openxmlformats.org/officeDocument/2006/relationships/tags" Target="../tags/tag26.xml"/><Relationship Id="rId6" Type="http://schemas.openxmlformats.org/officeDocument/2006/relationships/image" Target="../media/image67.png"/><Relationship Id="rId5" Type="http://schemas.openxmlformats.org/officeDocument/2006/relationships/tags" Target="../tags/tag25.xml"/><Relationship Id="rId4" Type="http://schemas.openxmlformats.org/officeDocument/2006/relationships/image" Target="../media/image58.png"/><Relationship Id="rId3" Type="http://schemas.openxmlformats.org/officeDocument/2006/relationships/tags" Target="../tags/tag24.xml"/><Relationship Id="rId2" Type="http://schemas.openxmlformats.org/officeDocument/2006/relationships/image" Target="../media/image52.png"/><Relationship Id="rId17" Type="http://schemas.openxmlformats.org/officeDocument/2006/relationships/notesSlide" Target="../notesSlides/notesSlide40.xml"/><Relationship Id="rId16" Type="http://schemas.openxmlformats.org/officeDocument/2006/relationships/slideLayout" Target="../slideLayouts/slideLayout10.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37.xml"/><Relationship Id="rId2" Type="http://schemas.openxmlformats.org/officeDocument/2006/relationships/tags" Target="../tags/tag34.xml"/><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tags" Target="../tags/tag5.xml"/><Relationship Id="rId4" Type="http://schemas.openxmlformats.org/officeDocument/2006/relationships/image" Target="../media/image14.jpeg"/><Relationship Id="rId3" Type="http://schemas.openxmlformats.org/officeDocument/2006/relationships/tags" Target="../tags/tag4.xml"/><Relationship Id="rId20" Type="http://schemas.openxmlformats.org/officeDocument/2006/relationships/notesSlide" Target="../notesSlides/notesSlide7.xml"/><Relationship Id="rId2" Type="http://schemas.openxmlformats.org/officeDocument/2006/relationships/image" Target="../media/image13.jpeg"/><Relationship Id="rId19" Type="http://schemas.openxmlformats.org/officeDocument/2006/relationships/slideLayout" Target="../slideLayouts/slideLayout7.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image" Target="../media/image18.jpeg"/><Relationship Id="rId14" Type="http://schemas.openxmlformats.org/officeDocument/2006/relationships/tags" Target="../tags/tag11.xml"/><Relationship Id="rId13" Type="http://schemas.openxmlformats.org/officeDocument/2006/relationships/image" Target="../media/image17.jpeg"/><Relationship Id="rId12" Type="http://schemas.openxmlformats.org/officeDocument/2006/relationships/tags" Target="../tags/tag10.xml"/><Relationship Id="rId11" Type="http://schemas.openxmlformats.org/officeDocument/2006/relationships/image" Target="../media/image16.jpeg"/><Relationship Id="rId10" Type="http://schemas.openxmlformats.org/officeDocument/2006/relationships/tags" Target="../tags/tag9.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3690" y="3657600"/>
            <a:ext cx="6568440" cy="3200400"/>
          </a:xfrm>
        </p:spPr>
        <p:txBody>
          <a:bodyPr anchor="ctr"/>
          <a:lstStyle/>
          <a:p>
            <a:r>
              <a:rPr lang="en-US" altLang="zh-CN"/>
              <a:t>MFIFB: Multi-focus Image Fusion Benchmark</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070" y="815340"/>
            <a:ext cx="7288530" cy="469900"/>
          </a:xfrm>
        </p:spPr>
        <p:txBody>
          <a:bodyPr>
            <a:normAutofit fontScale="90000"/>
          </a:bodyPr>
          <a:lstStyle/>
          <a:p>
            <a:r>
              <a:rPr lang="en-US" altLang="zh-CN"/>
              <a:t>Detailed Research Work Description</a:t>
            </a:r>
            <a:endParaRPr lang="en-US" altLang="zh-CN"/>
          </a:p>
        </p:txBody>
      </p:sp>
      <p:sp>
        <p:nvSpPr>
          <p:cNvPr id="3" name="Text Placeholder 2"/>
          <p:cNvSpPr>
            <a:spLocks noGrp="1"/>
          </p:cNvSpPr>
          <p:nvPr>
            <p:ph sz="half" idx="2"/>
          </p:nvPr>
        </p:nvSpPr>
        <p:spPr>
          <a:xfrm>
            <a:off x="1362710" y="1511300"/>
            <a:ext cx="7287895" cy="5001260"/>
          </a:xfrm>
        </p:spPr>
        <p:txBody>
          <a:bodyPr>
            <a:normAutofit lnSpcReduction="20000"/>
          </a:bodyPr>
          <a:lstStyle/>
          <a:p>
            <a:pPr marL="0" lvl="1" indent="0">
              <a:buNone/>
            </a:pPr>
            <a:endParaRPr lang="en-US" altLang="zh-CN"/>
          </a:p>
          <a:p>
            <a:pPr lvl="1"/>
            <a:r>
              <a:rPr lang="en-US" altLang="zh-CN" b="1">
                <a:sym typeface="+mn-ea"/>
              </a:rPr>
              <a:t>Dataset Construction</a:t>
            </a:r>
            <a:r>
              <a:rPr lang="en-US" altLang="zh-CN">
                <a:sym typeface="+mn-ea"/>
              </a:rPr>
              <a:t>: </a:t>
            </a:r>
            <a:r>
              <a:rPr lang="en-US" altLang="zh-CN"/>
              <a:t>Developed a custom multi-focus image dataset consisting of </a:t>
            </a:r>
            <a:r>
              <a:rPr lang="en-US" altLang="zh-CN" b="1">
                <a:solidFill>
                  <a:srgbClr val="B2968E"/>
                </a:solidFill>
              </a:rPr>
              <a:t>40 sets</a:t>
            </a:r>
            <a:r>
              <a:rPr lang="en-US" altLang="zh-CN"/>
              <a:t>. Each set includes two original images with different focus areas and one fully focused ground truth image.</a:t>
            </a:r>
            <a:endParaRPr lang="en-US" altLang="zh-CN"/>
          </a:p>
          <a:p>
            <a:pPr lvl="1"/>
            <a:r>
              <a:rPr lang="en-US" altLang="zh-CN" b="1"/>
              <a:t>Fusion Methods Application</a:t>
            </a:r>
            <a:r>
              <a:rPr lang="en-US" altLang="zh-CN"/>
              <a:t>: Implemented </a:t>
            </a:r>
            <a:r>
              <a:rPr lang="en-US" altLang="zh-CN" b="1">
                <a:solidFill>
                  <a:srgbClr val="B2968E"/>
                </a:solidFill>
              </a:rPr>
              <a:t>6 </a:t>
            </a:r>
            <a:r>
              <a:rPr lang="en-US" altLang="zh-CN" b="1">
                <a:solidFill>
                  <a:srgbClr val="B2968E"/>
                </a:solidFill>
              </a:rPr>
              <a:t>fusion methods</a:t>
            </a:r>
            <a:r>
              <a:rPr lang="en-US" altLang="zh-CN"/>
              <a:t> </a:t>
            </a:r>
            <a:r>
              <a:rPr lang="en-US" altLang="zh-CN" b="1">
                <a:solidFill>
                  <a:srgbClr val="B2968E"/>
                </a:solidFill>
              </a:rPr>
              <a:t>(Curvelet, Gradient, IDWT, Laplacian Pyramid, Max, NSCT)</a:t>
            </a:r>
            <a:r>
              <a:rPr lang="en-US" altLang="zh-CN">
                <a:solidFill>
                  <a:srgbClr val="B2968E"/>
                </a:solidFill>
              </a:rPr>
              <a:t> </a:t>
            </a:r>
            <a:r>
              <a:rPr lang="en-US" altLang="zh-CN"/>
              <a:t>on the dataset.</a:t>
            </a:r>
            <a:endParaRPr lang="en-US" altLang="zh-CN"/>
          </a:p>
          <a:p>
            <a:pPr lvl="1"/>
            <a:r>
              <a:rPr lang="en-US" altLang="zh-CN" b="1"/>
              <a:t>Evaluation Metrics Selection</a:t>
            </a:r>
            <a:r>
              <a:rPr lang="en-US" altLang="zh-CN"/>
              <a:t>: Chose </a:t>
            </a:r>
            <a:r>
              <a:rPr lang="en-US" altLang="zh-CN" b="1">
                <a:solidFill>
                  <a:srgbClr val="B2968E"/>
                </a:solidFill>
              </a:rPr>
              <a:t>10 evaluation metrics</a:t>
            </a:r>
            <a:r>
              <a:rPr lang="en-US" altLang="zh-CN"/>
              <a:t> to assess the performance of the fusion methods.</a:t>
            </a:r>
            <a:endParaRPr lang="en-US" altLang="zh-CN"/>
          </a:p>
          <a:p>
            <a:pPr lvl="1"/>
            <a:r>
              <a:rPr lang="en-US" altLang="zh-CN" b="1"/>
              <a:t>Performance Evaluation</a:t>
            </a:r>
            <a:r>
              <a:rPr lang="en-US" altLang="zh-CN"/>
              <a:t>: Systematically evaluated and compared the fusion methods using the selected metrics.</a:t>
            </a:r>
            <a:endParaRPr lang="en-US" altLang="zh-CN"/>
          </a:p>
          <a:p>
            <a:pPr lvl="1"/>
            <a:r>
              <a:rPr lang="en-US" altLang="zh-CN" b="1"/>
              <a:t>Benchmark Establishment</a:t>
            </a:r>
            <a:r>
              <a:rPr lang="en-US" altLang="zh-CN"/>
              <a:t>: Provided a standardized platform for researchers to evaluate and develop </a:t>
            </a:r>
            <a:r>
              <a:rPr lang="en-US" altLang="zh-CN" b="1">
                <a:solidFill>
                  <a:srgbClr val="B2968E"/>
                </a:solidFill>
              </a:rPr>
              <a:t>new multi-focus image fusion algorithms</a:t>
            </a:r>
            <a:r>
              <a:rPr lang="en-US" altLang="zh-CN"/>
              <a:t>.</a:t>
            </a:r>
            <a:endParaRPr lang="en-US" altLang="zh-CN"/>
          </a:p>
          <a:p>
            <a:pPr lvl="1"/>
            <a:endParaRPr lang="en-US" altLang="zh-CN"/>
          </a:p>
        </p:txBody>
      </p:sp>
      <p:sp>
        <p:nvSpPr>
          <p:cNvPr id="14" name="Slide Number Placeholder 5"/>
          <p:cNvSpPr>
            <a:spLocks noGrp="1"/>
          </p:cNvSpPr>
          <p:nvPr>
            <p:ph type="sldNum" sz="quarter" idx="12"/>
          </p:nvPr>
        </p:nvSpPr>
        <p:spPr>
          <a:xfrm>
            <a:off x="10373350" y="6356349"/>
            <a:ext cx="987552" cy="365125"/>
          </a:xfrm>
        </p:spPr>
        <p:txBody>
          <a:bodyPr/>
          <a:lstStyle/>
          <a:p>
            <a:fld id="{A49DFD55-3C28-40EF-9E31-A92D2E4017FF}"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38010" y="1150620"/>
            <a:ext cx="5692140" cy="2607310"/>
          </a:xfrm>
        </p:spPr>
        <p:txBody>
          <a:bodyPr/>
          <a:lstStyle/>
          <a:p>
            <a:r>
              <a:rPr lang="en-US" altLang="zh-CN">
                <a:sym typeface="+mn-ea"/>
              </a:rPr>
              <a:t>Self-built dataset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91350" y="1690370"/>
            <a:ext cx="4179570" cy="690880"/>
          </a:xfrm>
        </p:spPr>
        <p:txBody>
          <a:bodyPr/>
          <a:lstStyle/>
          <a:p>
            <a:r>
              <a:rPr lang="en-US" altLang="zh-CN"/>
              <a:t>MFIFB Dataset </a:t>
            </a:r>
            <a:endParaRPr lang="en-US" altLang="zh-CN"/>
          </a:p>
        </p:txBody>
      </p:sp>
      <p:sp>
        <p:nvSpPr>
          <p:cNvPr id="3" name="文本框 2"/>
          <p:cNvSpPr txBox="1"/>
          <p:nvPr/>
        </p:nvSpPr>
        <p:spPr>
          <a:xfrm>
            <a:off x="6991350" y="2381250"/>
            <a:ext cx="4327525" cy="2861310"/>
          </a:xfrm>
          <a:prstGeom prst="rect">
            <a:avLst/>
          </a:prstGeom>
          <a:noFill/>
        </p:spPr>
        <p:txBody>
          <a:bodyPr wrap="square" rtlCol="0" anchor="t">
            <a:spAutoFit/>
          </a:bodyPr>
          <a:p>
            <a:pPr indent="0">
              <a:buNone/>
            </a:pPr>
            <a:r>
              <a:rPr lang="en-US" altLang="zh-CN">
                <a:solidFill>
                  <a:schemeClr val="bg1"/>
                </a:solidFill>
                <a:sym typeface="+mn-ea"/>
              </a:rPr>
              <a:t>The MFIFB dataset consists of </a:t>
            </a:r>
            <a:r>
              <a:rPr lang="en-US" altLang="zh-CN" b="1">
                <a:solidFill>
                  <a:srgbClr val="D6BEBE"/>
                </a:solidFill>
                <a:sym typeface="+mn-ea"/>
              </a:rPr>
              <a:t>40 sets</a:t>
            </a:r>
            <a:r>
              <a:rPr lang="en-US" altLang="zh-CN">
                <a:solidFill>
                  <a:schemeClr val="bg1"/>
                </a:solidFill>
                <a:sym typeface="+mn-ea"/>
              </a:rPr>
              <a:t> of images. Each set includes:</a:t>
            </a:r>
            <a:endParaRPr lang="en-US" altLang="zh-CN">
              <a:solidFill>
                <a:schemeClr val="bg1"/>
              </a:solidFill>
              <a:sym typeface="+mn-ea"/>
            </a:endParaRPr>
          </a:p>
          <a:p>
            <a:pPr marL="342900" indent="-342900">
              <a:buAutoNum type="arabicPeriod"/>
            </a:pPr>
            <a:endParaRPr lang="en-US" altLang="zh-CN">
              <a:solidFill>
                <a:schemeClr val="bg1"/>
              </a:solidFill>
              <a:sym typeface="+mn-ea"/>
            </a:endParaRPr>
          </a:p>
          <a:p>
            <a:pPr marL="342900" indent="-342900">
              <a:buAutoNum type="arabicPeriod"/>
            </a:pPr>
            <a:r>
              <a:rPr lang="en-US" altLang="zh-CN" b="1">
                <a:solidFill>
                  <a:schemeClr val="bg1"/>
                </a:solidFill>
                <a:sym typeface="+mn-ea"/>
              </a:rPr>
              <a:t>Two Original Focused Images: </a:t>
            </a:r>
            <a:r>
              <a:rPr lang="en-US" altLang="zh-CN">
                <a:solidFill>
                  <a:schemeClr val="bg1"/>
                </a:solidFill>
                <a:sym typeface="+mn-ea"/>
              </a:rPr>
              <a:t>Each image in a pair has different focus areas.</a:t>
            </a:r>
            <a:endParaRPr lang="en-US" altLang="zh-CN">
              <a:solidFill>
                <a:schemeClr val="bg1"/>
              </a:solidFill>
              <a:sym typeface="+mn-ea"/>
            </a:endParaRPr>
          </a:p>
          <a:p>
            <a:pPr marL="342900" indent="-342900">
              <a:buAutoNum type="arabicPeriod"/>
            </a:pPr>
            <a:r>
              <a:rPr lang="en-US" altLang="zh-CN" b="1">
                <a:solidFill>
                  <a:schemeClr val="bg1"/>
                </a:solidFill>
                <a:sym typeface="+mn-ea"/>
              </a:rPr>
              <a:t>One Fused Image: </a:t>
            </a:r>
            <a:r>
              <a:rPr lang="en-US" altLang="zh-CN">
                <a:solidFill>
                  <a:schemeClr val="bg1"/>
                </a:solidFill>
                <a:sym typeface="+mn-ea"/>
              </a:rPr>
              <a:t>A fully focused image created by fusing the two original images.</a:t>
            </a:r>
            <a:endParaRPr lang="en-US" altLang="zh-CN">
              <a:solidFill>
                <a:schemeClr val="bg1"/>
              </a:solidFill>
              <a:sym typeface="+mn-ea"/>
            </a:endParaRPr>
          </a:p>
          <a:p>
            <a:pPr indent="0">
              <a:buNone/>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549910" y="567690"/>
            <a:ext cx="5550535" cy="5721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535305" y="419100"/>
            <a:ext cx="5655310" cy="755650"/>
          </a:xfrm>
        </p:spPr>
        <p:txBody>
          <a:bodyPr anchor="b">
            <a:normAutofit fontScale="90000"/>
          </a:bodyPr>
          <a:p>
            <a:r>
              <a:rPr lang="en-US" altLang="zh-CN"/>
              <a:t>Dataset Construction Steps</a:t>
            </a:r>
            <a:endParaRPr lang="en-US" altLang="zh-CN"/>
          </a:p>
        </p:txBody>
      </p:sp>
      <p:sp>
        <p:nvSpPr>
          <p:cNvPr id="8" name="文本框 7"/>
          <p:cNvSpPr txBox="1"/>
          <p:nvPr/>
        </p:nvSpPr>
        <p:spPr>
          <a:xfrm>
            <a:off x="535305" y="1807210"/>
            <a:ext cx="3780790" cy="5077460"/>
          </a:xfrm>
          <a:prstGeom prst="rect">
            <a:avLst/>
          </a:prstGeom>
          <a:noFill/>
        </p:spPr>
        <p:txBody>
          <a:bodyPr wrap="square" rtlCol="0" anchor="t">
            <a:spAutoFit/>
          </a:bodyPr>
          <a:p>
            <a:pPr marL="0" lvl="1" indent="0">
              <a:buNone/>
            </a:pPr>
            <a:r>
              <a:rPr lang="en-US" altLang="zh-CN" b="1">
                <a:sym typeface="+mn-ea"/>
              </a:rPr>
              <a:t>Image Collection:</a:t>
            </a:r>
            <a:endParaRPr lang="en-US" altLang="zh-CN">
              <a:sym typeface="+mn-ea"/>
            </a:endParaRPr>
          </a:p>
          <a:p>
            <a:pPr marL="285750" lvl="1" indent="-285750">
              <a:buFont typeface="Arial" panose="020B0604020202020204" pitchFamily="34" charset="0"/>
              <a:buChar char="•"/>
            </a:pPr>
            <a:r>
              <a:rPr lang="en-US" altLang="zh-CN">
                <a:sym typeface="+mn-ea"/>
              </a:rPr>
              <a:t>Gather images from the </a:t>
            </a:r>
            <a:r>
              <a:rPr lang="en-US" altLang="zh-CN">
                <a:sym typeface="+mn-ea"/>
              </a:rPr>
              <a:t>internet.</a:t>
            </a:r>
            <a:endParaRPr lang="en-US" altLang="zh-CN">
              <a:sym typeface="+mn-ea"/>
            </a:endParaRPr>
          </a:p>
          <a:p>
            <a:pPr marL="285750" lvl="1" indent="-285750">
              <a:buFont typeface="Arial" panose="020B0604020202020204" pitchFamily="34" charset="0"/>
              <a:buChar char="•"/>
            </a:pPr>
            <a:r>
              <a:rPr lang="en-US" altLang="zh-CN">
                <a:sym typeface="+mn-ea"/>
              </a:rPr>
              <a:t>Ensure </a:t>
            </a:r>
            <a:r>
              <a:rPr lang="en-US" altLang="zh-CN" b="1">
                <a:solidFill>
                  <a:srgbClr val="B2968E"/>
                </a:solidFill>
                <a:sym typeface="+mn-ea"/>
              </a:rPr>
              <a:t>diversity</a:t>
            </a:r>
            <a:r>
              <a:rPr lang="en-US" altLang="zh-CN">
                <a:sym typeface="+mn-ea"/>
              </a:rPr>
              <a:t> by selecting images with different environments and conditions.</a:t>
            </a:r>
            <a:endParaRPr lang="en-US" altLang="zh-CN">
              <a:sym typeface="+mn-ea"/>
            </a:endParaRPr>
          </a:p>
          <a:p>
            <a:pPr marL="0" lvl="1" indent="0">
              <a:buNone/>
            </a:pPr>
            <a:endParaRPr lang="en-US" altLang="zh-CN">
              <a:sym typeface="+mn-ea"/>
            </a:endParaRPr>
          </a:p>
          <a:p>
            <a:pPr marL="0" lvl="1" indent="0">
              <a:buNone/>
            </a:pPr>
            <a:r>
              <a:rPr lang="en-US" altLang="zh-CN" b="1">
                <a:sym typeface="+mn-ea"/>
              </a:rPr>
              <a:t>Applying Gaussian Blur:</a:t>
            </a:r>
            <a:endParaRPr lang="en-US" altLang="zh-CN">
              <a:sym typeface="+mn-ea"/>
            </a:endParaRPr>
          </a:p>
          <a:p>
            <a:pPr marL="0" lvl="1" indent="0">
              <a:buNone/>
            </a:pPr>
            <a:r>
              <a:rPr lang="en-US" altLang="zh-CN">
                <a:sym typeface="+mn-ea"/>
              </a:rPr>
              <a:t>Simulate different focus areas by blurring specific regions of each image.</a:t>
            </a:r>
            <a:endParaRPr lang="en-US" altLang="zh-CN">
              <a:sym typeface="+mn-ea"/>
            </a:endParaRPr>
          </a:p>
          <a:p>
            <a:pPr marL="285750" lvl="1" indent="-285750">
              <a:buFont typeface="Arial" panose="020B0604020202020204" pitchFamily="34" charset="0"/>
              <a:buChar char="•"/>
            </a:pPr>
            <a:r>
              <a:rPr lang="en-US" altLang="zh-CN">
                <a:sym typeface="+mn-ea"/>
              </a:rPr>
              <a:t>Select a </a:t>
            </a:r>
            <a:r>
              <a:rPr lang="en-US" altLang="zh-CN" b="1">
                <a:solidFill>
                  <a:srgbClr val="B2968E"/>
                </a:solidFill>
                <a:sym typeface="+mn-ea"/>
              </a:rPr>
              <a:t>half</a:t>
            </a:r>
            <a:r>
              <a:rPr lang="en-US" altLang="zh-CN" b="1">
                <a:sym typeface="+mn-ea"/>
              </a:rPr>
              <a:t> </a:t>
            </a:r>
            <a:r>
              <a:rPr lang="en-US" altLang="zh-CN">
                <a:sym typeface="+mn-ea"/>
              </a:rPr>
              <a:t>region in the image to remain sharp, and apply</a:t>
            </a:r>
            <a:r>
              <a:rPr lang="en-US" altLang="zh-CN" b="1">
                <a:solidFill>
                  <a:srgbClr val="B2968E"/>
                </a:solidFill>
                <a:sym typeface="+mn-ea"/>
              </a:rPr>
              <a:t> Gaussian blur</a:t>
            </a:r>
            <a:r>
              <a:rPr lang="en-US" altLang="zh-CN">
                <a:sym typeface="+mn-ea"/>
              </a:rPr>
              <a:t> to the rest of the image.</a:t>
            </a:r>
            <a:endParaRPr lang="en-US" altLang="zh-CN">
              <a:sym typeface="+mn-ea"/>
            </a:endParaRPr>
          </a:p>
          <a:p>
            <a:pPr marL="285750" lvl="1" indent="-285750">
              <a:buFont typeface="Arial" panose="020B0604020202020204" pitchFamily="34" charset="0"/>
              <a:buChar char="•"/>
            </a:pPr>
            <a:r>
              <a:rPr lang="en-US" altLang="zh-CN">
                <a:sym typeface="+mn-ea"/>
              </a:rPr>
              <a:t>Repeat for the second image, focusing on a different region.</a:t>
            </a:r>
            <a:endParaRPr lang="en-US" altLang="zh-CN">
              <a:sym typeface="+mn-ea"/>
            </a:endParaRPr>
          </a:p>
          <a:p>
            <a:pPr marL="285750" lvl="1" indent="-285750">
              <a:buFont typeface="Arial" panose="020B0604020202020204" pitchFamily="34" charset="0"/>
              <a:buChar char="•"/>
            </a:pPr>
            <a:endParaRPr lang="en-US" altLang="zh-CN">
              <a:sym typeface="+mn-ea"/>
            </a:endParaRPr>
          </a:p>
          <a:p>
            <a:pPr marL="0" lvl="1" indent="0">
              <a:buFont typeface="Arial" panose="020B0604020202020204" pitchFamily="34" charset="0"/>
              <a:buNone/>
            </a:pPr>
            <a:endParaRPr lang="en-US" altLang="zh-CN">
              <a:sym typeface="+mn-ea"/>
            </a:endParaRPr>
          </a:p>
        </p:txBody>
      </p:sp>
      <p:pic>
        <p:nvPicPr>
          <p:cNvPr id="9" name="图片 8"/>
          <p:cNvPicPr/>
          <p:nvPr/>
        </p:nvPicPr>
        <p:blipFill>
          <a:blip r:embed="rId1"/>
          <a:stretch>
            <a:fillRect/>
          </a:stretch>
        </p:blipFill>
        <p:spPr>
          <a:xfrm>
            <a:off x="8979535" y="1469390"/>
            <a:ext cx="2381250" cy="4762500"/>
          </a:xfrm>
          <a:prstGeom prst="rect">
            <a:avLst/>
          </a:prstGeom>
        </p:spPr>
      </p:pic>
      <p:sp>
        <p:nvSpPr>
          <p:cNvPr id="10" name="文本框 9"/>
          <p:cNvSpPr txBox="1"/>
          <p:nvPr/>
        </p:nvSpPr>
        <p:spPr>
          <a:xfrm>
            <a:off x="4780915" y="1780540"/>
            <a:ext cx="3733800" cy="5077460"/>
          </a:xfrm>
          <a:prstGeom prst="rect">
            <a:avLst/>
          </a:prstGeom>
          <a:noFill/>
        </p:spPr>
        <p:txBody>
          <a:bodyPr wrap="square" rtlCol="0">
            <a:spAutoFit/>
          </a:bodyPr>
          <a:p>
            <a:r>
              <a:rPr lang="en-US" altLang="zh-CN" b="1">
                <a:sym typeface="+mn-ea"/>
              </a:rPr>
              <a:t>Gaussian Blur:</a:t>
            </a:r>
            <a:endParaRPr lang="en-US" altLang="zh-CN" b="1">
              <a:sym typeface="+mn-ea"/>
            </a:endParaRPr>
          </a:p>
          <a:p>
            <a:r>
              <a:rPr lang="en-US" altLang="zh-CN"/>
              <a:t>Gaussian blur is an </a:t>
            </a:r>
            <a:r>
              <a:rPr lang="en-US" altLang="zh-CN" b="1">
                <a:solidFill>
                  <a:srgbClr val="B2968E"/>
                </a:solidFill>
              </a:rPr>
              <a:t>image blur filter</a:t>
            </a:r>
            <a:r>
              <a:rPr lang="en-US" altLang="zh-CN"/>
              <a:t> that calculates the transform for each pixel in an image using </a:t>
            </a:r>
            <a:r>
              <a:rPr lang="en-US" altLang="zh-CN" b="1">
                <a:solidFill>
                  <a:srgbClr val="B2968E"/>
                </a:solidFill>
              </a:rPr>
              <a:t>a normal distribution</a:t>
            </a:r>
            <a:r>
              <a:rPr lang="en-US" altLang="zh-CN"/>
              <a:t>.</a:t>
            </a:r>
            <a:endParaRPr lang="en-US" altLang="zh-CN"/>
          </a:p>
          <a:p>
            <a:endParaRPr lang="en-US" altLang="zh-CN"/>
          </a:p>
          <a:p>
            <a:endParaRPr lang="en-US" altLang="zh-CN"/>
          </a:p>
          <a:p>
            <a:endParaRPr lang="en-US" altLang="zh-CN"/>
          </a:p>
          <a:p>
            <a:endParaRPr lang="en-US" altLang="zh-CN"/>
          </a:p>
          <a:p>
            <a:endParaRPr lang="en-US" altLang="zh-CN"/>
          </a:p>
          <a:p>
            <a:pPr marL="0" lvl="1" indent="0">
              <a:buNone/>
            </a:pPr>
            <a:r>
              <a:rPr lang="en-US" altLang="zh-CN" b="1">
                <a:sym typeface="+mn-ea"/>
              </a:rPr>
              <a:t>Parameters:</a:t>
            </a:r>
            <a:endParaRPr lang="en-US" altLang="zh-CN" b="1">
              <a:sym typeface="+mn-ea"/>
            </a:endParaRPr>
          </a:p>
          <a:p>
            <a:pPr marL="285750" lvl="1" indent="-285750">
              <a:buFont typeface="Arial" panose="020B0604020202020204" pitchFamily="34" charset="0"/>
              <a:buChar char="•"/>
            </a:pPr>
            <a:r>
              <a:rPr lang="en-US" altLang="zh-CN" b="1">
                <a:solidFill>
                  <a:srgbClr val="B2968E"/>
                </a:solidFill>
                <a:sym typeface="+mn-ea"/>
              </a:rPr>
              <a:t>Kernel Size:</a:t>
            </a:r>
            <a:r>
              <a:rPr lang="en-US" altLang="zh-CN">
                <a:sym typeface="+mn-ea"/>
              </a:rPr>
              <a:t> Determines the extent of blurring.</a:t>
            </a:r>
            <a:endParaRPr lang="en-US" altLang="zh-CN">
              <a:sym typeface="+mn-ea"/>
            </a:endParaRPr>
          </a:p>
          <a:p>
            <a:pPr marL="285750" lvl="1" indent="-285750">
              <a:buFont typeface="Arial" panose="020B0604020202020204" pitchFamily="34" charset="0"/>
              <a:buChar char="•"/>
            </a:pPr>
            <a:r>
              <a:rPr lang="en-US" altLang="zh-CN" b="1">
                <a:solidFill>
                  <a:srgbClr val="B2968E"/>
                </a:solidFill>
                <a:sym typeface="+mn-ea"/>
              </a:rPr>
              <a:t>Sigma/StDev:</a:t>
            </a:r>
            <a:r>
              <a:rPr lang="en-US" altLang="zh-CN">
                <a:sym typeface="+mn-ea"/>
              </a:rPr>
              <a:t> Controls </a:t>
            </a:r>
            <a:r>
              <a:rPr lang="en-US" altLang="zh-CN" b="1">
                <a:solidFill>
                  <a:srgbClr val="B2968E"/>
                </a:solidFill>
                <a:sym typeface="+mn-ea"/>
              </a:rPr>
              <a:t>the spread of the blur, </a:t>
            </a:r>
            <a:r>
              <a:rPr lang="en-US" altLang="zh-CN">
                <a:sym typeface="+mn-ea"/>
              </a:rPr>
              <a:t> higher values result in more blur.</a:t>
            </a:r>
            <a:endParaRPr lang="en-US" altLang="zh-CN">
              <a:sym typeface="+mn-ea"/>
            </a:endParaRPr>
          </a:p>
          <a:p>
            <a:pPr marL="285750" lvl="1" indent="-285750">
              <a:buFont typeface="Arial" panose="020B0604020202020204" pitchFamily="34" charset="0"/>
              <a:buChar char="•"/>
            </a:pPr>
            <a:endParaRPr lang="en-US" altLang="zh-CN">
              <a:sym typeface="+mn-ea"/>
            </a:endParaRPr>
          </a:p>
          <a:p>
            <a:endParaRPr lang="en-US" altLang="zh-CN"/>
          </a:p>
        </p:txBody>
      </p:sp>
      <p:pic>
        <p:nvPicPr>
          <p:cNvPr id="11" name="图片 10"/>
          <p:cNvPicPr>
            <a:picLocks noChangeAspect="1"/>
          </p:cNvPicPr>
          <p:nvPr/>
        </p:nvPicPr>
        <p:blipFill>
          <a:blip r:embed="rId2"/>
          <a:stretch>
            <a:fillRect/>
          </a:stretch>
        </p:blipFill>
        <p:spPr>
          <a:xfrm>
            <a:off x="4780915" y="3360420"/>
            <a:ext cx="3028950" cy="981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32625" y="3287395"/>
            <a:ext cx="4948555" cy="877570"/>
          </a:xfrm>
        </p:spPr>
        <p:txBody>
          <a:bodyPr/>
          <a:lstStyle/>
          <a:p>
            <a:r>
              <a:rPr lang="en-US" altLang="zh-CN">
                <a:sym typeface="+mn-ea"/>
              </a:rPr>
              <a:t>Fusion Methods and Results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3839845" y="1180465"/>
            <a:ext cx="7853680" cy="5518785"/>
          </a:xfrm>
          <a:prstGeom prst="rect">
            <a:avLst/>
          </a:prstGeom>
        </p:spPr>
      </p:pic>
      <p:graphicFrame>
        <p:nvGraphicFramePr>
          <p:cNvPr id="19" name="Table Placeholder 2"/>
          <p:cNvGraphicFramePr>
            <a:graphicFrameLocks noGrp="1"/>
          </p:cNvGraphicFramePr>
          <p:nvPr>
            <p:ph type="tbl" sz="quarter" idx="14"/>
            <p:custDataLst>
              <p:tags r:id="rId2"/>
            </p:custDataLst>
          </p:nvPr>
        </p:nvGraphicFramePr>
        <p:xfrm>
          <a:off x="3839210" y="753745"/>
          <a:ext cx="7854315" cy="5945505"/>
        </p:xfrm>
        <a:graphic>
          <a:graphicData uri="http://schemas.openxmlformats.org/drawingml/2006/table">
            <a:tbl>
              <a:tblPr firstRow="1" bandRow="1">
                <a:tableStyleId>{7E9639D4-E3E2-4D34-9284-5A2195B3D0D7}</a:tableStyleId>
              </a:tblPr>
              <a:tblGrid>
                <a:gridCol w="1401445"/>
                <a:gridCol w="1715135"/>
                <a:gridCol w="2449830"/>
                <a:gridCol w="2287905"/>
              </a:tblGrid>
              <a:tr h="653415">
                <a:tc>
                  <a:txBody>
                    <a:bodyPr/>
                    <a:p>
                      <a:pPr algn="ctr"/>
                      <a:r>
                        <a:rPr lang="en-US" altLang="zh-CN" b="0" dirty="0"/>
                        <a:t>Method</a:t>
                      </a:r>
                      <a:endParaRPr lang="en-US" altLang="zh-CN" b="0" dirty="0"/>
                    </a:p>
                  </a:txBody>
                  <a:tcPr anchor="ctr"/>
                </a:tc>
                <a:tc>
                  <a:txBody>
                    <a:bodyPr/>
                    <a:p>
                      <a:pPr algn="ctr"/>
                      <a:r>
                        <a:rPr lang="en-US" altLang="zh-CN" b="0" dirty="0"/>
                        <a:t>Type</a:t>
                      </a:r>
                      <a:endParaRPr lang="en-US" altLang="zh-CN" b="0" dirty="0"/>
                    </a:p>
                  </a:txBody>
                  <a:tcPr anchor="ctr"/>
                </a:tc>
                <a:tc>
                  <a:txBody>
                    <a:bodyPr/>
                    <a:p>
                      <a:pPr algn="ctr"/>
                      <a:r>
                        <a:rPr lang="en-US" altLang="zh-CN" b="0" dirty="0"/>
                        <a:t>Advantages</a:t>
                      </a:r>
                      <a:endParaRPr lang="en-US" altLang="zh-CN" b="0" dirty="0"/>
                    </a:p>
                  </a:txBody>
                  <a:tcPr anchor="ctr"/>
                </a:tc>
                <a:tc>
                  <a:txBody>
                    <a:bodyPr/>
                    <a:p>
                      <a:pPr algn="ctr"/>
                      <a:r>
                        <a:rPr lang="en-US" altLang="zh-CN" b="0" dirty="0"/>
                        <a:t>Disadvantages</a:t>
                      </a:r>
                      <a:endParaRPr lang="en-US" altLang="zh-CN" b="0" dirty="0"/>
                    </a:p>
                  </a:txBody>
                  <a:tcPr anchor="ctr"/>
                </a:tc>
              </a:tr>
              <a:tr h="677545">
                <a:tc>
                  <a:txBody>
                    <a:bodyPr/>
                    <a:p>
                      <a:pPr algn="ctr">
                        <a:buClrTx/>
                        <a:buSzTx/>
                        <a:buFontTx/>
                      </a:pPr>
                      <a:r>
                        <a:rPr lang="en-US" sz="1800" b="0" i="0" dirty="0"/>
                        <a:t>Curvelet</a:t>
                      </a:r>
                      <a:endParaRPr lang="en-US" sz="1800" b="0" i="0" dirty="0"/>
                    </a:p>
                  </a:txBody>
                  <a:tcPr marL="82867" marR="82867" marT="38417" marB="38417" anchor="ctr" anchorCtr="0"/>
                </a:tc>
                <a:tc>
                  <a:txBody>
                    <a:bodyPr/>
                    <a:p>
                      <a:pPr algn="ctr">
                        <a:buClrTx/>
                        <a:buSzTx/>
                        <a:buFontTx/>
                      </a:pPr>
                      <a:r>
                        <a:rPr lang="en-US" sz="1800" b="0" i="0" dirty="0"/>
                        <a:t>Transform Domain</a:t>
                      </a:r>
                      <a:endParaRPr lang="en-US" sz="1800" b="0" i="0" dirty="0"/>
                    </a:p>
                  </a:txBody>
                  <a:tcPr marL="82867" marR="82867" marT="38417" marB="38417" anchor="ctr" anchorCtr="0"/>
                </a:tc>
                <a:tc>
                  <a:txBody>
                    <a:bodyPr/>
                    <a:p>
                      <a:pPr algn="ctr">
                        <a:buClrTx/>
                        <a:buSzTx/>
                        <a:buFontTx/>
                      </a:pPr>
                      <a:r>
                        <a:rPr lang="en-US" sz="1800" b="0" i="0" dirty="0"/>
                        <a:t>Excels at handling curves and edges</a:t>
                      </a:r>
                      <a:endParaRPr lang="en-US" sz="1800" b="0" i="0" dirty="0"/>
                    </a:p>
                  </a:txBody>
                  <a:tcPr marL="82867" marR="82867" marT="38417" marB="38417" anchor="ctr" anchorCtr="0"/>
                </a:tc>
                <a:tc>
                  <a:txBody>
                    <a:bodyPr/>
                    <a:p>
                      <a:pPr algn="ctr">
                        <a:buClrTx/>
                        <a:buSzTx/>
                        <a:buFontTx/>
                      </a:pPr>
                      <a:r>
                        <a:rPr lang="en-US" sz="1800" b="0" i="0" dirty="0"/>
                        <a:t>High computational complexity</a:t>
                      </a:r>
                      <a:endParaRPr lang="en-US" sz="1800" b="0" i="0" dirty="0"/>
                    </a:p>
                  </a:txBody>
                  <a:tcPr marL="82867" marR="82867" marT="38417" marB="38417" anchor="ctr" anchorCtr="0"/>
                </a:tc>
              </a:tr>
              <a:tr h="640080">
                <a:tc>
                  <a:txBody>
                    <a:bodyPr/>
                    <a:p>
                      <a:pPr algn="ctr">
                        <a:buClrTx/>
                        <a:buSzTx/>
                        <a:buFontTx/>
                      </a:pPr>
                      <a:r>
                        <a:rPr lang="en-US" altLang="zh-CN" dirty="0"/>
                        <a:t>Gradient</a:t>
                      </a:r>
                      <a:endParaRPr lang="en-US" altLang="zh-CN" dirty="0"/>
                    </a:p>
                  </a:txBody>
                  <a:tcPr anchor="ctr"/>
                </a:tc>
                <a:tc>
                  <a:txBody>
                    <a:bodyPr/>
                    <a:p>
                      <a:pPr algn="ctr">
                        <a:buClrTx/>
                        <a:buSzTx/>
                        <a:buFontTx/>
                      </a:pPr>
                      <a:r>
                        <a:rPr lang="en-US" sz="1800" b="0" i="0" dirty="0"/>
                        <a:t>Spatial Domain</a:t>
                      </a:r>
                      <a:endParaRPr lang="en-US" sz="1800" b="0" i="0" dirty="0"/>
                    </a:p>
                  </a:txBody>
                  <a:tcPr marL="82867" marR="82867" marT="38417" marB="38417" anchor="ctr" anchorCtr="0"/>
                </a:tc>
                <a:tc>
                  <a:txBody>
                    <a:bodyPr/>
                    <a:p>
                      <a:pPr algn="ctr">
                        <a:buClrTx/>
                        <a:buSzTx/>
                        <a:buFontTx/>
                      </a:pPr>
                      <a:r>
                        <a:rPr lang="en-US" sz="1800" b="0" i="0" dirty="0"/>
                        <a:t>Emphasizes edges and details</a:t>
                      </a:r>
                      <a:endParaRPr lang="en-US" sz="1800" b="0" i="0" dirty="0"/>
                    </a:p>
                  </a:txBody>
                  <a:tcPr marL="82867" marR="82867" marT="38417" marB="38417" anchor="ctr" anchorCtr="0"/>
                </a:tc>
                <a:tc>
                  <a:txBody>
                    <a:bodyPr/>
                    <a:p>
                      <a:pPr algn="ctr">
                        <a:buClrTx/>
                        <a:buSzTx/>
                        <a:buFontTx/>
                      </a:pPr>
                      <a:r>
                        <a:rPr lang="en-US" sz="1800" b="0" i="0" dirty="0"/>
                        <a:t>Sensitive to noise</a:t>
                      </a:r>
                      <a:endParaRPr lang="en-US" sz="1800" b="0" i="0" dirty="0"/>
                    </a:p>
                  </a:txBody>
                  <a:tcPr marL="82867" marR="82867" marT="38417" marB="38417" anchor="ctr" anchorCtr="0"/>
                </a:tc>
              </a:tr>
              <a:tr h="678180">
                <a:tc>
                  <a:txBody>
                    <a:bodyPr/>
                    <a:p>
                      <a:pPr algn="ctr">
                        <a:buClrTx/>
                        <a:buSzTx/>
                        <a:buFontTx/>
                      </a:pPr>
                      <a:r>
                        <a:rPr lang="en-US" sz="1800" b="0" i="0" dirty="0"/>
                        <a:t>IDWT</a:t>
                      </a:r>
                      <a:endParaRPr lang="en-US" sz="1800" b="0" i="0" dirty="0"/>
                    </a:p>
                  </a:txBody>
                  <a:tcPr marL="82867" marR="82867" marT="38417" marB="38417" anchor="ctr" anchorCtr="0"/>
                </a:tc>
                <a:tc>
                  <a:txBody>
                    <a:bodyPr/>
                    <a:p>
                      <a:pPr algn="ctr">
                        <a:buClrTx/>
                        <a:buSzTx/>
                        <a:buFontTx/>
                      </a:pPr>
                      <a:r>
                        <a:rPr lang="en-US" sz="1800" b="0" i="0" dirty="0"/>
                        <a:t>Transform Domain</a:t>
                      </a:r>
                      <a:endParaRPr lang="en-US" sz="1800" b="0" i="0" dirty="0"/>
                    </a:p>
                  </a:txBody>
                  <a:tcPr marL="82867" marR="82867" marT="38417" marB="38417" anchor="ctr" anchorCtr="0"/>
                </a:tc>
                <a:tc>
                  <a:txBody>
                    <a:bodyPr/>
                    <a:p>
                      <a:pPr algn="ctr">
                        <a:buClrTx/>
                        <a:buSzTx/>
                        <a:buFontTx/>
                      </a:pPr>
                      <a:r>
                        <a:rPr lang="en-US" sz="1800" b="0" i="0" dirty="0"/>
                        <a:t>Preserves multi-resolution details</a:t>
                      </a:r>
                      <a:endParaRPr lang="en-US" sz="1800" b="0" i="0" dirty="0"/>
                    </a:p>
                  </a:txBody>
                  <a:tcPr marL="82867" marR="82867" marT="38417" marB="38417" anchor="ctr" anchorCtr="0"/>
                </a:tc>
                <a:tc>
                  <a:txBody>
                    <a:bodyPr/>
                    <a:p>
                      <a:pPr algn="ctr">
                        <a:buClrTx/>
                        <a:buSzTx/>
                        <a:buFontTx/>
                      </a:pPr>
                      <a:r>
                        <a:rPr lang="en-US" sz="1800" b="0" i="0" dirty="0"/>
                        <a:t>May cause artifacts</a:t>
                      </a:r>
                      <a:endParaRPr lang="en-US" sz="1800" b="0" i="0" dirty="0"/>
                    </a:p>
                  </a:txBody>
                  <a:tcPr marL="82867" marR="82867" marT="38417" marB="38417" anchor="ctr" anchorCtr="0"/>
                </a:tc>
              </a:tr>
              <a:tr h="967740">
                <a:tc>
                  <a:txBody>
                    <a:bodyPr/>
                    <a:p>
                      <a:pPr algn="ctr">
                        <a:buClrTx/>
                        <a:buSzTx/>
                        <a:buFontTx/>
                      </a:pPr>
                      <a:r>
                        <a:rPr lang="en-US" sz="1800" b="0" i="0" dirty="0"/>
                        <a:t>Laplacian Pyramid</a:t>
                      </a:r>
                      <a:endParaRPr lang="en-US" sz="1800" b="0" i="0" dirty="0"/>
                    </a:p>
                  </a:txBody>
                  <a:tcPr marL="82867" marR="82867" marT="38417" marB="38417" anchor="ctr" anchorCtr="0"/>
                </a:tc>
                <a:tc>
                  <a:txBody>
                    <a:bodyPr/>
                    <a:p>
                      <a:pPr algn="ctr">
                        <a:buClrTx/>
                        <a:buSzTx/>
                        <a:buFontTx/>
                      </a:pPr>
                      <a:r>
                        <a:rPr lang="en-US" sz="1800" b="0" i="0" dirty="0"/>
                        <a:t>Multi-scale Decomposition</a:t>
                      </a:r>
                      <a:endParaRPr lang="en-US" sz="1800" b="0" i="0" dirty="0"/>
                    </a:p>
                  </a:txBody>
                  <a:tcPr marL="82867" marR="82867" marT="38417" marB="38417" anchor="ctr" anchorCtr="0"/>
                </a:tc>
                <a:tc>
                  <a:txBody>
                    <a:bodyPr/>
                    <a:p>
                      <a:pPr algn="ctr">
                        <a:buClrTx/>
                        <a:buSzTx/>
                        <a:buFontTx/>
                      </a:pPr>
                      <a:r>
                        <a:rPr lang="en-US" sz="1800" b="0" i="0" dirty="0"/>
                        <a:t>Handles features at various scales</a:t>
                      </a:r>
                      <a:endParaRPr lang="en-US" sz="1800" b="0" i="0" dirty="0"/>
                    </a:p>
                  </a:txBody>
                  <a:tcPr marL="82867" marR="82867" marT="38417" marB="38417" anchor="ctr" anchorCtr="0"/>
                </a:tc>
                <a:tc>
                  <a:txBody>
                    <a:bodyPr/>
                    <a:p>
                      <a:pPr algn="ctr">
                        <a:buClrTx/>
                        <a:buSzTx/>
                        <a:buFontTx/>
                      </a:pPr>
                      <a:r>
                        <a:rPr lang="en-US" sz="1800" b="0" i="0" dirty="0"/>
                        <a:t>Possible detail loss</a:t>
                      </a:r>
                      <a:endParaRPr lang="en-US" sz="1800" b="0" i="0" dirty="0"/>
                    </a:p>
                  </a:txBody>
                  <a:tcPr marL="82867" marR="82867" marT="38417" marB="38417" anchor="ctr" anchorCtr="0"/>
                </a:tc>
              </a:tr>
              <a:tr h="751205">
                <a:tc>
                  <a:txBody>
                    <a:bodyPr/>
                    <a:p>
                      <a:pPr algn="ctr">
                        <a:buClrTx/>
                        <a:buSzTx/>
                        <a:buFontTx/>
                      </a:pPr>
                      <a:r>
                        <a:rPr lang="en-US" sz="1800" b="0" i="0" dirty="0"/>
                        <a:t>Max</a:t>
                      </a:r>
                      <a:endParaRPr lang="en-US" sz="1800" b="0" i="0" dirty="0"/>
                    </a:p>
                  </a:txBody>
                  <a:tcPr marL="82867" marR="82867" marT="38417" marB="38417" anchor="ctr" anchorCtr="0"/>
                </a:tc>
                <a:tc>
                  <a:txBody>
                    <a:bodyPr/>
                    <a:p>
                      <a:pPr algn="ctr">
                        <a:buClrTx/>
                        <a:buSzTx/>
                        <a:buFontTx/>
                      </a:pPr>
                      <a:r>
                        <a:rPr lang="en-US" sz="1800" b="0" i="0" dirty="0"/>
                        <a:t>Simple Pixel-level</a:t>
                      </a:r>
                      <a:endParaRPr lang="en-US" sz="1800" b="0" i="0" dirty="0"/>
                    </a:p>
                  </a:txBody>
                  <a:tcPr marL="82867" marR="82867" marT="38417" marB="38417" anchor="ctr" anchorCtr="0"/>
                </a:tc>
                <a:tc>
                  <a:txBody>
                    <a:bodyPr/>
                    <a:p>
                      <a:pPr algn="ctr">
                        <a:buClrTx/>
                        <a:buSzTx/>
                        <a:buFontTx/>
                      </a:pPr>
                      <a:r>
                        <a:rPr lang="en-US" sz="1800" b="0" i="0" dirty="0"/>
                        <a:t>Simple and efficient</a:t>
                      </a:r>
                      <a:endParaRPr lang="en-US" sz="1800" b="0" i="0" dirty="0"/>
                    </a:p>
                  </a:txBody>
                  <a:tcPr marL="82867" marR="82867" marT="38417" marB="38417" anchor="ctr" anchorCtr="0"/>
                </a:tc>
                <a:tc>
                  <a:txBody>
                    <a:bodyPr/>
                    <a:p>
                      <a:pPr algn="ctr">
                        <a:buClrTx/>
                        <a:buSzTx/>
                        <a:buFontTx/>
                      </a:pPr>
                      <a:r>
                        <a:rPr lang="en-US" sz="1800" b="0" i="0" dirty="0"/>
                        <a:t>Possible detail and contrast loss</a:t>
                      </a:r>
                      <a:endParaRPr lang="en-US" sz="1800" b="0" i="0" dirty="0"/>
                    </a:p>
                  </a:txBody>
                  <a:tcPr marL="82867" marR="82867" marT="38417" marB="38417" anchor="ctr" anchorCtr="0"/>
                </a:tc>
              </a:tr>
              <a:tr h="778510">
                <a:tc>
                  <a:txBody>
                    <a:bodyPr/>
                    <a:p>
                      <a:pPr algn="ctr">
                        <a:buClrTx/>
                        <a:buSzTx/>
                        <a:buFontTx/>
                      </a:pPr>
                      <a:r>
                        <a:rPr lang="en-US" sz="1800" b="0" i="0" dirty="0"/>
                        <a:t>NSCT</a:t>
                      </a:r>
                      <a:endParaRPr lang="en-US" sz="1800" b="0" i="0" dirty="0"/>
                    </a:p>
                  </a:txBody>
                  <a:tcPr marL="82867" marR="82867" marT="38417" marB="38417" anchor="ctr" anchorCtr="0"/>
                </a:tc>
                <a:tc>
                  <a:txBody>
                    <a:bodyPr/>
                    <a:p>
                      <a:pPr algn="ctr">
                        <a:buClrTx/>
                        <a:buSzTx/>
                        <a:buFontTx/>
                      </a:pPr>
                      <a:r>
                        <a:rPr lang="en-US" sz="1800" b="0" i="0" dirty="0"/>
                        <a:t>Transform Domain</a:t>
                      </a:r>
                      <a:endParaRPr lang="en-US" sz="1800" b="0" i="0" dirty="0"/>
                    </a:p>
                  </a:txBody>
                  <a:tcPr marL="82867" marR="82867" marT="38417" marB="38417" anchor="ctr" anchorCtr="0"/>
                </a:tc>
                <a:tc>
                  <a:txBody>
                    <a:bodyPr/>
                    <a:p>
                      <a:pPr algn="ctr">
                        <a:buClrTx/>
                        <a:buSzTx/>
                        <a:buFontTx/>
                      </a:pPr>
                      <a:r>
                        <a:rPr lang="en-US" sz="1800" b="0" i="0" dirty="0"/>
                        <a:t>Good directional selectivity and multi-scale analysis</a:t>
                      </a:r>
                      <a:endParaRPr lang="en-US" sz="1800" b="0" i="0" dirty="0"/>
                    </a:p>
                  </a:txBody>
                  <a:tcPr marL="82867" marR="82867" marT="38417" marB="38417" anchor="ctr" anchorCtr="0"/>
                </a:tc>
                <a:tc>
                  <a:txBody>
                    <a:bodyPr/>
                    <a:p>
                      <a:pPr algn="ctr">
                        <a:buClrTx/>
                        <a:buSzTx/>
                        <a:buFontTx/>
                      </a:pPr>
                      <a:r>
                        <a:rPr lang="en-US" sz="1800" b="0" i="0" dirty="0"/>
                        <a:t>High computational complexity</a:t>
                      </a:r>
                      <a:endParaRPr lang="en-US" sz="1800" b="0" i="0" dirty="0"/>
                    </a:p>
                  </a:txBody>
                  <a:tcPr marL="82867" marR="82867" marT="38417" marB="38417" anchor="ctr" anchorCtr="0"/>
                </a:tc>
              </a:tr>
            </a:tbl>
          </a:graphicData>
        </a:graphic>
      </p:graphicFrame>
      <p:sp>
        <p:nvSpPr>
          <p:cNvPr id="20" name="文本框 19"/>
          <p:cNvSpPr txBox="1"/>
          <p:nvPr/>
        </p:nvSpPr>
        <p:spPr>
          <a:xfrm>
            <a:off x="378460" y="985520"/>
            <a:ext cx="3050540" cy="3692525"/>
          </a:xfrm>
          <a:prstGeom prst="rect">
            <a:avLst/>
          </a:prstGeom>
          <a:noFill/>
        </p:spPr>
        <p:txBody>
          <a:bodyPr wrap="square" rtlCol="0">
            <a:spAutoFit/>
          </a:bodyPr>
          <a:p>
            <a:r>
              <a:rPr lang="en-US" altLang="zh-CN"/>
              <a:t>Considering factors such as </a:t>
            </a:r>
            <a:r>
              <a:rPr lang="en-US" altLang="zh-CN" b="1">
                <a:solidFill>
                  <a:srgbClr val="B2968E"/>
                </a:solidFill>
              </a:rPr>
              <a:t>time, technical complexity,</a:t>
            </a:r>
            <a:r>
              <a:rPr lang="en-US" altLang="zh-CN"/>
              <a:t> and </a:t>
            </a:r>
            <a:r>
              <a:rPr lang="en-US" altLang="zh-CN" b="1">
                <a:solidFill>
                  <a:srgbClr val="B2968E"/>
                </a:solidFill>
              </a:rPr>
              <a:t>ease of implementation in MATLAB,</a:t>
            </a:r>
            <a:r>
              <a:rPr lang="en-US" altLang="zh-CN"/>
              <a:t> we selected the </a:t>
            </a:r>
            <a:r>
              <a:rPr lang="en-US" altLang="zh-CN" b="1"/>
              <a:t>6 fusion methods</a:t>
            </a:r>
            <a:r>
              <a:rPr lang="en-US" altLang="zh-CN"/>
              <a:t> listed in the table. </a:t>
            </a:r>
            <a:endParaRPr lang="en-US" altLang="zh-CN"/>
          </a:p>
          <a:p>
            <a:endParaRPr lang="en-US" altLang="zh-CN"/>
          </a:p>
          <a:p>
            <a:r>
              <a:rPr lang="en-US" altLang="zh-CN"/>
              <a:t>The table gives their types, advantages, disadvantages, </a:t>
            </a:r>
            <a:r>
              <a:rPr lang="en-US" altLang="zh-CN" b="1">
                <a:solidFill>
                  <a:srgbClr val="B2968E"/>
                </a:solidFill>
              </a:rPr>
              <a:t>application scenarios</a:t>
            </a:r>
            <a:r>
              <a:rPr lang="en-US" altLang="zh-CN"/>
              <a:t>, computational complexity,</a:t>
            </a:r>
            <a:r>
              <a:rPr lang="en-US" altLang="zh-CN" b="1">
                <a:solidFill>
                  <a:srgbClr val="B2968E"/>
                </a:solidFill>
              </a:rPr>
              <a:t> robustness</a:t>
            </a:r>
            <a:r>
              <a:rPr lang="en-US" altLang="zh-CN"/>
              <a:t>, and difficulty of implementation.</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906780" y="1473200"/>
            <a:ext cx="10393680" cy="4681220"/>
          </a:xfrm>
          <a:prstGeom prst="rect">
            <a:avLst/>
          </a:prstGeom>
        </p:spPr>
      </p:pic>
      <p:graphicFrame>
        <p:nvGraphicFramePr>
          <p:cNvPr id="19" name="Table Placeholder 2"/>
          <p:cNvGraphicFramePr>
            <a:graphicFrameLocks noGrp="1"/>
          </p:cNvGraphicFramePr>
          <p:nvPr>
            <p:ph type="tbl" sz="quarter" idx="14"/>
            <p:custDataLst>
              <p:tags r:id="rId2"/>
            </p:custDataLst>
          </p:nvPr>
        </p:nvGraphicFramePr>
        <p:xfrm>
          <a:off x="906780" y="935990"/>
          <a:ext cx="10393045" cy="5041900"/>
        </p:xfrm>
        <a:graphic>
          <a:graphicData uri="http://schemas.openxmlformats.org/drawingml/2006/table">
            <a:tbl>
              <a:tblPr firstRow="1" bandRow="1">
                <a:tableStyleId>{7E9639D4-E3E2-4D34-9284-5A2195B3D0D7}</a:tableStyleId>
              </a:tblPr>
              <a:tblGrid>
                <a:gridCol w="2932430"/>
                <a:gridCol w="1830070"/>
                <a:gridCol w="1558925"/>
                <a:gridCol w="1727200"/>
                <a:gridCol w="2344420"/>
              </a:tblGrid>
              <a:tr h="644525">
                <a:tc>
                  <a:txBody>
                    <a:bodyPr/>
                    <a:p>
                      <a:pPr algn="ctr"/>
                      <a:r>
                        <a:rPr lang="en-US" altLang="zh-CN" b="0" dirty="0"/>
                        <a:t>Method</a:t>
                      </a:r>
                      <a:endParaRPr lang="en-US" altLang="zh-CN" b="0" dirty="0"/>
                    </a:p>
                  </a:txBody>
                  <a:tcPr anchor="ctr"/>
                </a:tc>
                <a:tc>
                  <a:txBody>
                    <a:bodyPr/>
                    <a:p>
                      <a:pPr algn="ctr"/>
                      <a:r>
                        <a:rPr lang="en-US" altLang="zh-CN" b="0" dirty="0"/>
                        <a:t>Computational Complexity</a:t>
                      </a:r>
                      <a:endParaRPr lang="en-US" altLang="zh-CN" b="0" dirty="0"/>
                    </a:p>
                  </a:txBody>
                  <a:tcPr anchor="ctr"/>
                </a:tc>
                <a:tc>
                  <a:txBody>
                    <a:bodyPr/>
                    <a:p>
                      <a:pPr algn="ctr">
                        <a:buClrTx/>
                        <a:buSzTx/>
                        <a:buFontTx/>
                      </a:pPr>
                      <a:r>
                        <a:rPr lang="en-US" altLang="zh-CN" sz="1800" b="0" i="0" dirty="0"/>
                        <a:t>Robustness</a:t>
                      </a:r>
                      <a:endParaRPr lang="en-US" altLang="zh-CN" sz="1800" b="0" i="0" dirty="0"/>
                    </a:p>
                  </a:txBody>
                  <a:tcPr marL="82867" marR="82867" marT="38417" marB="38417" anchor="ctr" anchorCtr="0"/>
                </a:tc>
                <a:tc>
                  <a:txBody>
                    <a:bodyPr/>
                    <a:p>
                      <a:pPr algn="ctr">
                        <a:buClrTx/>
                        <a:buSzTx/>
                        <a:buFontTx/>
                      </a:pPr>
                      <a:r>
                        <a:rPr lang="en-US" altLang="zh-CN" sz="1800" b="0" i="0" dirty="0"/>
                        <a:t>Implementation Difficulty</a:t>
                      </a:r>
                      <a:endParaRPr lang="en-US" altLang="zh-CN" sz="1800" b="0" i="0" dirty="0"/>
                    </a:p>
                  </a:txBody>
                  <a:tcPr marL="82867" marR="82867" marT="38417" marB="38417" anchor="ctr" anchorCtr="0"/>
                </a:tc>
                <a:tc>
                  <a:txBody>
                    <a:bodyPr/>
                    <a:p>
                      <a:pPr algn="ctr">
                        <a:buClrTx/>
                        <a:buSzTx/>
                        <a:buFontTx/>
                        <a:buNone/>
                      </a:pPr>
                      <a:r>
                        <a:rPr lang="en-US" altLang="zh-CN" sz="1800" b="0" i="0" dirty="0"/>
                        <a:t>Application Scenarios</a:t>
                      </a:r>
                      <a:endParaRPr lang="en-US" altLang="zh-CN" sz="1800" b="0" i="0" dirty="0"/>
                    </a:p>
                  </a:txBody>
                  <a:tcPr marL="82867" marR="82867" marT="38417" marB="38417" anchor="ctr" anchorCtr="0"/>
                </a:tc>
              </a:tr>
              <a:tr h="668020">
                <a:tc>
                  <a:txBody>
                    <a:bodyPr/>
                    <a:p>
                      <a:pPr algn="ctr">
                        <a:buClrTx/>
                        <a:buSzTx/>
                        <a:buFontTx/>
                      </a:pPr>
                      <a:r>
                        <a:rPr lang="en-US" sz="1800" b="0" i="0" dirty="0"/>
                        <a:t>Curvelet</a:t>
                      </a:r>
                      <a:endParaRPr lang="en-US" sz="1800" b="0" i="0" dirty="0"/>
                    </a:p>
                  </a:txBody>
                  <a:tcPr marL="82867" marR="82867" marT="38417" marB="38417" anchor="ctr" anchorCtr="0"/>
                </a:tc>
                <a:tc>
                  <a:txBody>
                    <a:bodyPr/>
                    <a:p>
                      <a:pPr algn="ctr">
                        <a:buClrTx/>
                        <a:buSzTx/>
                        <a:buFontTx/>
                      </a:pPr>
                      <a:r>
                        <a:rPr lang="en-US" altLang="zh-CN" sz="1800" b="0" i="0" dirty="0"/>
                        <a:t>High</a:t>
                      </a:r>
                      <a:endParaRPr lang="en-US" altLang="zh-CN" sz="1800" b="0" i="0" dirty="0"/>
                    </a:p>
                  </a:txBody>
                  <a:tcPr marL="82867" marR="82867" marT="38417" marB="38417" anchor="ctr" anchorCtr="0"/>
                </a:tc>
                <a:tc>
                  <a:txBody>
                    <a:bodyPr/>
                    <a:p>
                      <a:pPr algn="ctr">
                        <a:buClrTx/>
                        <a:buSzTx/>
                        <a:buFontTx/>
                      </a:pPr>
                      <a:r>
                        <a:rPr lang="en-US" altLang="zh-CN" sz="1800" b="0" i="0" dirty="0"/>
                        <a:t>Moderate</a:t>
                      </a:r>
                      <a:endParaRPr lang="en-US" altLang="zh-CN" sz="1800" b="0" i="0" dirty="0"/>
                    </a:p>
                  </a:txBody>
                  <a:tcPr marL="82867" marR="82867" marT="38417" marB="38417" anchor="ctr" anchorCtr="0"/>
                </a:tc>
                <a:tc>
                  <a:txBody>
                    <a:bodyPr/>
                    <a:p>
                      <a:pPr algn="ctr">
                        <a:buClrTx/>
                        <a:buSzTx/>
                        <a:buFontTx/>
                      </a:pPr>
                      <a:r>
                        <a:rPr lang="en-US" altLang="zh-CN" sz="1800" b="0" i="0" dirty="0"/>
                        <a:t>High</a:t>
                      </a:r>
                      <a:endParaRPr lang="en-US" altLang="zh-CN" sz="1800" b="0" i="0" dirty="0"/>
                    </a:p>
                  </a:txBody>
                  <a:tcPr marL="82867" marR="82867" marT="38417" marB="38417" anchor="ctr" anchorCtr="0"/>
                </a:tc>
                <a:tc>
                  <a:txBody>
                    <a:bodyPr/>
                    <a:p>
                      <a:pPr algn="ctr">
                        <a:buClrTx/>
                        <a:buSzTx/>
                        <a:buFontTx/>
                        <a:buNone/>
                      </a:pPr>
                      <a:r>
                        <a:rPr lang="en-US" altLang="zh-CN" sz="1800" b="0" i="0" dirty="0"/>
                        <a:t>Medical image processing</a:t>
                      </a:r>
                      <a:endParaRPr lang="en-US" altLang="zh-CN" sz="1800" b="0" i="0" dirty="0"/>
                    </a:p>
                  </a:txBody>
                  <a:tcPr marL="82867" marR="82867" marT="38417" marB="38417" anchor="ctr" anchorCtr="0"/>
                </a:tc>
              </a:tr>
              <a:tr h="668655">
                <a:tc>
                  <a:txBody>
                    <a:bodyPr/>
                    <a:p>
                      <a:pPr algn="ctr"/>
                      <a:r>
                        <a:rPr lang="en-US" altLang="zh-CN" dirty="0"/>
                        <a:t>Gradient</a:t>
                      </a:r>
                      <a:endParaRPr lang="en-US" altLang="zh-CN" dirty="0"/>
                    </a:p>
                  </a:txBody>
                  <a:tcPr anchor="ctr"/>
                </a:tc>
                <a:tc>
                  <a:txBody>
                    <a:bodyPr/>
                    <a:p>
                      <a:pPr algn="ctr"/>
                      <a:r>
                        <a:rPr lang="en-US" altLang="zh-CN" dirty="0"/>
                        <a:t>Low</a:t>
                      </a:r>
                      <a:endParaRPr lang="en-US" altLang="zh-CN" dirty="0"/>
                    </a:p>
                  </a:txBody>
                  <a:tcPr anchor="ctr"/>
                </a:tc>
                <a:tc>
                  <a:txBody>
                    <a:bodyPr/>
                    <a:p>
                      <a:pPr algn="ctr"/>
                      <a:r>
                        <a:rPr lang="en-US" altLang="zh-CN" sz="1800" dirty="0">
                          <a:sym typeface="+mn-ea"/>
                        </a:rPr>
                        <a:t>Low</a:t>
                      </a:r>
                      <a:endParaRPr lang="en-US" dirty="0"/>
                    </a:p>
                  </a:txBody>
                  <a:tcPr anchor="ctr"/>
                </a:tc>
                <a:tc>
                  <a:txBody>
                    <a:bodyPr/>
                    <a:p>
                      <a:pPr algn="ctr">
                        <a:buClrTx/>
                        <a:buSzTx/>
                        <a:buFontTx/>
                      </a:pPr>
                      <a:r>
                        <a:rPr lang="en-US" altLang="zh-CN" sz="1800" dirty="0">
                          <a:sym typeface="+mn-ea"/>
                        </a:rPr>
                        <a:t>Moderate</a:t>
                      </a:r>
                      <a:endParaRPr lang="en-US" altLang="zh-CN" dirty="0"/>
                    </a:p>
                  </a:txBody>
                  <a:tcPr anchor="ctr"/>
                </a:tc>
                <a:tc>
                  <a:txBody>
                    <a:bodyPr/>
                    <a:p>
                      <a:pPr algn="ctr">
                        <a:buNone/>
                      </a:pPr>
                      <a:r>
                        <a:rPr lang="en-US" altLang="zh-CN" dirty="0"/>
                        <a:t>Natural scene images</a:t>
                      </a:r>
                      <a:endParaRPr lang="en-US" altLang="zh-CN" dirty="0"/>
                    </a:p>
                  </a:txBody>
                  <a:tcPr anchor="ctr"/>
                </a:tc>
              </a:tr>
              <a:tr h="899160">
                <a:tc>
                  <a:txBody>
                    <a:bodyPr/>
                    <a:p>
                      <a:pPr algn="ctr">
                        <a:buClrTx/>
                        <a:buSzTx/>
                        <a:buFontTx/>
                      </a:pPr>
                      <a:r>
                        <a:rPr lang="en-US" sz="1800" b="0" i="0" dirty="0"/>
                        <a:t>IDWT</a:t>
                      </a:r>
                      <a:endParaRPr lang="en-US" sz="1800" b="0" i="0" dirty="0"/>
                    </a:p>
                    <a:p>
                      <a:pPr algn="ctr">
                        <a:buClrTx/>
                        <a:buSzTx/>
                        <a:buFontTx/>
                      </a:pPr>
                      <a:r>
                        <a:rPr lang="en-US" altLang="zh-CN" sz="1800" b="0" i="0" dirty="0"/>
                        <a:t>(Inverse Discrete Wavelet Transform)</a:t>
                      </a:r>
                      <a:endParaRPr lang="en-US" altLang="zh-CN" sz="1800" b="0" i="0" dirty="0"/>
                    </a:p>
                  </a:txBody>
                  <a:tcPr marL="82867" marR="82867" marT="38417" marB="38417" anchor="ctr" anchorCtr="0"/>
                </a:tc>
                <a:tc>
                  <a:txBody>
                    <a:bodyPr/>
                    <a:p>
                      <a:pPr algn="ctr">
                        <a:buClrTx/>
                        <a:buSzTx/>
                        <a:buFontTx/>
                      </a:pPr>
                      <a:r>
                        <a:rPr lang="en-US" altLang="zh-CN" sz="1800" b="0" i="0" dirty="0"/>
                        <a:t>Moderate</a:t>
                      </a:r>
                      <a:endParaRPr lang="en-US" altLang="zh-CN" sz="1800" b="0" i="0" dirty="0"/>
                    </a:p>
                  </a:txBody>
                  <a:tcPr marL="82867" marR="82867" marT="38417" marB="38417" anchor="ctr" anchorCtr="0"/>
                </a:tc>
                <a:tc>
                  <a:txBody>
                    <a:bodyPr/>
                    <a:p>
                      <a:pPr algn="ctr">
                        <a:buClrTx/>
                        <a:buSzTx/>
                        <a:buFontTx/>
                      </a:pPr>
                      <a:r>
                        <a:rPr lang="en-US" altLang="zh-CN" sz="1800" dirty="0">
                          <a:sym typeface="+mn-ea"/>
                        </a:rPr>
                        <a:t>Moderate</a:t>
                      </a:r>
                      <a:endParaRPr lang="en-US" sz="1800" b="0" i="0" dirty="0"/>
                    </a:p>
                  </a:txBody>
                  <a:tcPr marL="82867" marR="82867" marT="38417" marB="38417" anchor="ctr" anchorCtr="0"/>
                </a:tc>
                <a:tc>
                  <a:txBody>
                    <a:bodyPr/>
                    <a:p>
                      <a:pPr algn="ctr">
                        <a:buClrTx/>
                        <a:buSzTx/>
                        <a:buFontTx/>
                      </a:pPr>
                      <a:r>
                        <a:rPr lang="en-US" altLang="zh-CN" sz="1800" b="0" i="0" dirty="0"/>
                        <a:t>Moderate</a:t>
                      </a:r>
                      <a:endParaRPr lang="en-US" altLang="zh-CN" sz="1800" b="0" i="0" dirty="0"/>
                    </a:p>
                  </a:txBody>
                  <a:tcPr marL="82867" marR="82867" marT="38417" marB="38417" anchor="ctr" anchorCtr="0"/>
                </a:tc>
                <a:tc>
                  <a:txBody>
                    <a:bodyPr/>
                    <a:p>
                      <a:pPr algn="ctr">
                        <a:buClrTx/>
                        <a:buSzTx/>
                        <a:buFontTx/>
                        <a:buNone/>
                      </a:pPr>
                      <a:r>
                        <a:rPr lang="en-US" altLang="zh-CN" sz="1800" b="0" i="0" dirty="0"/>
                        <a:t>Natural and medical images</a:t>
                      </a:r>
                      <a:endParaRPr lang="en-US" altLang="zh-CN" sz="1800" b="0" i="0" dirty="0"/>
                    </a:p>
                  </a:txBody>
                  <a:tcPr marL="82867" marR="82867" marT="38417" marB="38417" anchor="ctr" anchorCtr="0"/>
                </a:tc>
              </a:tr>
              <a:tr h="631190">
                <a:tc>
                  <a:txBody>
                    <a:bodyPr/>
                    <a:p>
                      <a:pPr algn="ctr">
                        <a:buClrTx/>
                        <a:buSzTx/>
                        <a:buFontTx/>
                      </a:pPr>
                      <a:r>
                        <a:rPr lang="en-US" sz="1800" b="0" i="0" dirty="0"/>
                        <a:t>Laplacian Pyramid</a:t>
                      </a:r>
                      <a:endParaRPr lang="en-US" sz="1800" b="0" i="0" dirty="0"/>
                    </a:p>
                  </a:txBody>
                  <a:tcPr marL="82867" marR="82867" marT="38417" marB="38417" anchor="ctr" anchorCtr="0"/>
                </a:tc>
                <a:tc>
                  <a:txBody>
                    <a:bodyPr/>
                    <a:p>
                      <a:pPr algn="ctr">
                        <a:buClrTx/>
                        <a:buSzTx/>
                        <a:buFontTx/>
                      </a:pPr>
                      <a:r>
                        <a:rPr lang="en-US" altLang="zh-CN" sz="1800" dirty="0">
                          <a:sym typeface="+mn-ea"/>
                        </a:rPr>
                        <a:t>Moderate</a:t>
                      </a:r>
                      <a:endParaRPr lang="en-US" sz="1800" b="0" i="0" dirty="0"/>
                    </a:p>
                  </a:txBody>
                  <a:tcPr marL="82867" marR="82867" marT="38417" marB="38417" anchor="ctr" anchorCtr="0"/>
                </a:tc>
                <a:tc>
                  <a:txBody>
                    <a:bodyPr/>
                    <a:p>
                      <a:pPr algn="ctr">
                        <a:buClrTx/>
                        <a:buSzTx/>
                        <a:buFontTx/>
                      </a:pPr>
                      <a:r>
                        <a:rPr lang="en-US" altLang="zh-CN" sz="1800" dirty="0">
                          <a:sym typeface="+mn-ea"/>
                        </a:rPr>
                        <a:t>Moderate</a:t>
                      </a:r>
                      <a:endParaRPr lang="en-US" sz="1800" b="0" i="0" dirty="0"/>
                    </a:p>
                  </a:txBody>
                  <a:tcPr marL="82867" marR="82867" marT="38417" marB="38417" anchor="ctr" anchorCtr="0"/>
                </a:tc>
                <a:tc>
                  <a:txBody>
                    <a:bodyPr/>
                    <a:p>
                      <a:pPr algn="ctr">
                        <a:buClrTx/>
                        <a:buSzTx/>
                        <a:buFontTx/>
                      </a:pPr>
                      <a:r>
                        <a:rPr lang="en-US" altLang="zh-CN" sz="1800" dirty="0">
                          <a:sym typeface="+mn-ea"/>
                        </a:rPr>
                        <a:t>Moderate</a:t>
                      </a:r>
                      <a:endParaRPr lang="en-US" sz="1800" b="0" i="0" dirty="0"/>
                    </a:p>
                  </a:txBody>
                  <a:tcPr marL="82867" marR="82867" marT="38417" marB="38417" anchor="ctr" anchorCtr="0"/>
                </a:tc>
                <a:tc>
                  <a:txBody>
                    <a:bodyPr/>
                    <a:p>
                      <a:pPr algn="ctr">
                        <a:buClrTx/>
                        <a:buSzTx/>
                        <a:buFontTx/>
                        <a:buNone/>
                      </a:pPr>
                      <a:r>
                        <a:rPr lang="en-US" altLang="zh-CN" sz="1800" dirty="0">
                          <a:sym typeface="+mn-ea"/>
                        </a:rPr>
                        <a:t>Multi-scale image processing</a:t>
                      </a:r>
                      <a:endParaRPr lang="en-US" altLang="zh-CN" sz="1800" b="0" i="0" dirty="0"/>
                    </a:p>
                  </a:txBody>
                  <a:tcPr marL="82867" marR="82867" marT="38417" marB="38417" anchor="ctr" anchorCtr="0"/>
                </a:tc>
              </a:tr>
              <a:tr h="631190">
                <a:tc>
                  <a:txBody>
                    <a:bodyPr/>
                    <a:p>
                      <a:pPr algn="ctr">
                        <a:buClrTx/>
                        <a:buSzTx/>
                        <a:buFontTx/>
                      </a:pPr>
                      <a:r>
                        <a:rPr lang="en-US" sz="1800" b="0" i="0" dirty="0"/>
                        <a:t>Max</a:t>
                      </a:r>
                      <a:endParaRPr lang="en-US" sz="1800" b="0" i="0" dirty="0"/>
                    </a:p>
                  </a:txBody>
                  <a:tcPr marL="82867" marR="82867" marT="38417" marB="38417" anchor="ctr" anchorCtr="0"/>
                </a:tc>
                <a:tc>
                  <a:txBody>
                    <a:bodyPr/>
                    <a:p>
                      <a:pPr algn="ctr">
                        <a:buClrTx/>
                        <a:buSzTx/>
                        <a:buFontTx/>
                      </a:pPr>
                      <a:r>
                        <a:rPr lang="en-US" altLang="zh-CN" sz="1800" dirty="0">
                          <a:sym typeface="+mn-ea"/>
                        </a:rPr>
                        <a:t>Low</a:t>
                      </a:r>
                      <a:endParaRPr lang="en-US" sz="1800" b="0" i="0" dirty="0"/>
                    </a:p>
                  </a:txBody>
                  <a:tcPr marL="82867" marR="82867" marT="38417" marB="38417" anchor="ctr" anchorCtr="0"/>
                </a:tc>
                <a:tc>
                  <a:txBody>
                    <a:bodyPr/>
                    <a:p>
                      <a:pPr algn="ctr"/>
                      <a:r>
                        <a:rPr lang="en-US" altLang="zh-CN" sz="1800" dirty="0">
                          <a:sym typeface="+mn-ea"/>
                        </a:rPr>
                        <a:t>Low</a:t>
                      </a:r>
                      <a:endParaRPr lang="en-US" dirty="0"/>
                    </a:p>
                  </a:txBody>
                  <a:tcPr anchor="ctr"/>
                </a:tc>
                <a:tc>
                  <a:txBody>
                    <a:bodyPr/>
                    <a:p>
                      <a:pPr algn="ctr">
                        <a:buClrTx/>
                        <a:buSzTx/>
                        <a:buFontTx/>
                      </a:pPr>
                      <a:r>
                        <a:rPr lang="en-US" altLang="zh-CN" sz="1800" dirty="0">
                          <a:sym typeface="+mn-ea"/>
                        </a:rPr>
                        <a:t>Low</a:t>
                      </a:r>
                      <a:endParaRPr lang="en-US" sz="1800" b="0" i="0" dirty="0"/>
                    </a:p>
                  </a:txBody>
                  <a:tcPr marL="82867" marR="82867" marT="38417" marB="38417" anchor="ctr" anchorCtr="0"/>
                </a:tc>
                <a:tc>
                  <a:txBody>
                    <a:bodyPr/>
                    <a:p>
                      <a:pPr algn="ctr">
                        <a:buClrTx/>
                        <a:buSzTx/>
                        <a:buFontTx/>
                        <a:buNone/>
                      </a:pPr>
                      <a:r>
                        <a:rPr lang="en-US" altLang="zh-CN" sz="1800" b="0" i="0" dirty="0"/>
                        <a:t>Real-time processing</a:t>
                      </a:r>
                      <a:endParaRPr lang="en-US" altLang="zh-CN" sz="1800" b="0" i="0" dirty="0"/>
                    </a:p>
                  </a:txBody>
                  <a:tcPr marL="82867" marR="82867" marT="38417" marB="38417" anchor="ctr" anchorCtr="0"/>
                </a:tc>
              </a:tr>
              <a:tr h="899160">
                <a:tc>
                  <a:txBody>
                    <a:bodyPr/>
                    <a:p>
                      <a:pPr algn="ctr">
                        <a:buClrTx/>
                        <a:buSzTx/>
                        <a:buFontTx/>
                      </a:pPr>
                      <a:r>
                        <a:rPr lang="en-US" sz="1800" b="0" i="0" dirty="0"/>
                        <a:t>NSCT</a:t>
                      </a:r>
                      <a:endParaRPr lang="en-US" sz="1800" b="0" i="0" dirty="0"/>
                    </a:p>
                    <a:p>
                      <a:pPr algn="ctr">
                        <a:buClrTx/>
                        <a:buSzTx/>
                        <a:buFontTx/>
                      </a:pPr>
                      <a:r>
                        <a:rPr lang="en-US" altLang="zh-CN" sz="1800" b="0" i="0" dirty="0"/>
                        <a:t>(Non-Subsampled Contourlet Transform)</a:t>
                      </a:r>
                      <a:endParaRPr lang="en-US" altLang="zh-CN" sz="1800" b="0" i="0" dirty="0"/>
                    </a:p>
                  </a:txBody>
                  <a:tcPr marL="82867" marR="82867" marT="38417" marB="38417" anchor="ctr" anchorCtr="0"/>
                </a:tc>
                <a:tc>
                  <a:txBody>
                    <a:bodyPr/>
                    <a:p>
                      <a:pPr algn="ctr">
                        <a:buClrTx/>
                        <a:buSzTx/>
                        <a:buFontTx/>
                      </a:pPr>
                      <a:r>
                        <a:rPr lang="en-US" altLang="zh-CN" sz="1800" dirty="0">
                          <a:sym typeface="+mn-ea"/>
                        </a:rPr>
                        <a:t>High</a:t>
                      </a:r>
                      <a:endParaRPr lang="en-US" sz="1800" b="0" i="0" dirty="0"/>
                    </a:p>
                  </a:txBody>
                  <a:tcPr marL="82867" marR="82867" marT="38417" marB="38417" anchor="ctr" anchorCtr="0"/>
                </a:tc>
                <a:tc>
                  <a:txBody>
                    <a:bodyPr/>
                    <a:p>
                      <a:pPr algn="ctr">
                        <a:buClrTx/>
                        <a:buSzTx/>
                        <a:buFontTx/>
                      </a:pPr>
                      <a:r>
                        <a:rPr lang="en-US" altLang="zh-CN" sz="1800" dirty="0">
                          <a:sym typeface="+mn-ea"/>
                        </a:rPr>
                        <a:t>High</a:t>
                      </a:r>
                      <a:endParaRPr lang="en-US" sz="1800" b="0" i="0" dirty="0"/>
                    </a:p>
                  </a:txBody>
                  <a:tcPr marL="82867" marR="82867" marT="38417" marB="38417" anchor="ctr" anchorCtr="0"/>
                </a:tc>
                <a:tc>
                  <a:txBody>
                    <a:bodyPr/>
                    <a:p>
                      <a:pPr algn="ctr">
                        <a:buClrTx/>
                        <a:buSzTx/>
                        <a:buFontTx/>
                      </a:pPr>
                      <a:r>
                        <a:rPr lang="en-US" altLang="zh-CN" sz="1800" dirty="0">
                          <a:sym typeface="+mn-ea"/>
                        </a:rPr>
                        <a:t>High</a:t>
                      </a:r>
                      <a:endParaRPr lang="en-US" sz="1800" b="0" i="0" dirty="0"/>
                    </a:p>
                  </a:txBody>
                  <a:tcPr marL="82867" marR="82867" marT="38417" marB="38417" anchor="ctr" anchorCtr="0"/>
                </a:tc>
                <a:tc>
                  <a:txBody>
                    <a:bodyPr/>
                    <a:p>
                      <a:pPr algn="ctr">
                        <a:buClrTx/>
                        <a:buSzTx/>
                        <a:buFontTx/>
                        <a:buNone/>
                      </a:pPr>
                      <a:r>
                        <a:rPr lang="en-US" altLang="zh-CN" sz="1800" b="0" i="0" dirty="0"/>
                        <a:t>Complex structured images</a:t>
                      </a:r>
                      <a:endParaRPr lang="en-US" altLang="zh-CN" sz="1800" b="0" i="0" dirty="0"/>
                    </a:p>
                  </a:txBody>
                  <a:tcPr marL="82867" marR="82867" marT="38417" marB="38417" anchor="ctr" anchorCtr="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16" name="Picture Placeholder 15" descr="A person stretching in a gym"/>
          <p:cNvPicPr>
            <a:picLocks noGrp="1" noChangeAspect="1"/>
          </p:cNvPicPr>
          <p:nvPr>
            <p:ph type="pic" sz="quarter" idx="10"/>
          </p:nvPr>
        </p:nvPicPr>
        <p:blipFill>
          <a:blip r:embed="rId1">
            <a:alphaModFix amt="0"/>
          </a:blip>
          <a:srcRect l="44" r="44"/>
          <a:stretch>
            <a:fillRect/>
          </a:stretch>
        </p:blipFill>
        <p:spPr>
          <a:xfrm>
            <a:off x="0" y="-5080"/>
            <a:ext cx="6576291" cy="6872605"/>
          </a:xfrm>
          <a:solidFill>
            <a:schemeClr val="bg1">
              <a:lumMod val="95000"/>
              <a:alpha val="83000"/>
            </a:schemeClr>
          </a:solidFill>
        </p:spPr>
      </p:pic>
      <p:cxnSp>
        <p:nvCxnSpPr>
          <p:cNvPr id="21" name="Straight Connector 20"/>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6600825" y="692785"/>
            <a:ext cx="5655310" cy="593090"/>
          </a:xfrm>
        </p:spPr>
        <p:txBody>
          <a:bodyPr anchor="b">
            <a:normAutofit/>
          </a:bodyPr>
          <a:p>
            <a:r>
              <a:rPr>
                <a:sym typeface="+mn-ea"/>
              </a:rPr>
              <a:t>Curvelet</a:t>
            </a:r>
            <a:endParaRPr lang="en-US" altLang="zh-CN"/>
          </a:p>
        </p:txBody>
      </p:sp>
      <p:sp>
        <p:nvSpPr>
          <p:cNvPr id="8" name="文本框 7"/>
          <p:cNvSpPr txBox="1"/>
          <p:nvPr/>
        </p:nvSpPr>
        <p:spPr>
          <a:xfrm>
            <a:off x="6576060" y="1642745"/>
            <a:ext cx="3780790" cy="4956810"/>
          </a:xfrm>
          <a:prstGeom prst="rect">
            <a:avLst/>
          </a:prstGeom>
          <a:noFill/>
        </p:spPr>
        <p:txBody>
          <a:bodyPr wrap="square" rtlCol="0" anchor="t">
            <a:noAutofit/>
          </a:bodyPr>
          <a:p>
            <a:pPr marL="0" lvl="1" indent="0">
              <a:buNone/>
            </a:pPr>
            <a:r>
              <a:rPr lang="en-US" altLang="zh-CN">
                <a:solidFill>
                  <a:schemeClr val="bg1"/>
                </a:solidFill>
                <a:sym typeface="+mn-ea"/>
              </a:rPr>
              <a:t>The mathematical representation of the Curvelet transform defined as:</a:t>
            </a:r>
            <a:endParaRPr lang="en-US" altLang="zh-CN">
              <a:solidFill>
                <a:schemeClr val="bg1"/>
              </a:solidFill>
              <a:sym typeface="+mn-ea"/>
            </a:endParaRPr>
          </a:p>
          <a:p>
            <a:pPr marL="0" lvl="1" indent="0">
              <a:buNone/>
            </a:pPr>
            <a:endParaRPr lang="en-US" altLang="zh-CN">
              <a:solidFill>
                <a:schemeClr val="bg1"/>
              </a:solidFill>
              <a:sym typeface="+mn-ea"/>
            </a:endParaRPr>
          </a:p>
          <a:p>
            <a:pPr marL="0" lvl="1" indent="0">
              <a:buNone/>
            </a:pPr>
            <a:endParaRPr lang="en-US" altLang="zh-CN">
              <a:solidFill>
                <a:schemeClr val="bg1"/>
              </a:solidFill>
              <a:sym typeface="+mn-ea"/>
            </a:endParaRPr>
          </a:p>
          <a:p>
            <a:pPr marL="0" lvl="1" indent="0">
              <a:buNone/>
            </a:pPr>
            <a:endParaRPr lang="en-US" altLang="zh-CN">
              <a:solidFill>
                <a:schemeClr val="bg1"/>
              </a:solidFill>
              <a:sym typeface="+mn-ea"/>
            </a:endParaRPr>
          </a:p>
          <a:p>
            <a:pPr marL="0" lvl="1" indent="0">
              <a:buNone/>
            </a:pPr>
            <a:r>
              <a:rPr lang="en-US" altLang="zh-CN">
                <a:solidFill>
                  <a:schemeClr val="bg1"/>
                </a:solidFill>
                <a:sym typeface="+mn-ea"/>
              </a:rPr>
              <a:t>where</a:t>
            </a:r>
            <a:r>
              <a:rPr lang="zh-CN" altLang="en-US">
                <a:solidFill>
                  <a:schemeClr val="bg1"/>
                </a:solidFill>
                <a:ea typeface="宋体" panose="02010600030101010101" pitchFamily="2" charset="-122"/>
                <a:sym typeface="+mn-ea"/>
              </a:rPr>
              <a:t>：</a:t>
            </a:r>
            <a:endParaRPr lang="zh-CN" altLang="en-US">
              <a:solidFill>
                <a:schemeClr val="bg1"/>
              </a:solidFill>
              <a:ea typeface="宋体" panose="02010600030101010101" pitchFamily="2" charset="-122"/>
              <a:sym typeface="+mn-ea"/>
            </a:endParaRPr>
          </a:p>
          <a:p>
            <a:pPr marL="0" lvl="1" indent="0">
              <a:buNone/>
            </a:pPr>
            <a:endParaRPr lang="zh-CN" altLang="en-US">
              <a:solidFill>
                <a:schemeClr val="bg1"/>
              </a:solidFill>
              <a:ea typeface="宋体" panose="02010600030101010101" pitchFamily="2" charset="-122"/>
              <a:sym typeface="+mn-ea"/>
            </a:endParaRPr>
          </a:p>
        </p:txBody>
      </p:sp>
      <p:pic>
        <p:nvPicPr>
          <p:cNvPr id="5" name="图片 4"/>
          <p:cNvPicPr>
            <a:picLocks noChangeAspect="1"/>
          </p:cNvPicPr>
          <p:nvPr/>
        </p:nvPicPr>
        <p:blipFill>
          <a:blip r:embed="rId2"/>
          <a:stretch>
            <a:fillRect/>
          </a:stretch>
        </p:blipFill>
        <p:spPr>
          <a:xfrm>
            <a:off x="6680835" y="2337435"/>
            <a:ext cx="4429125" cy="542925"/>
          </a:xfrm>
          <a:prstGeom prst="rect">
            <a:avLst/>
          </a:prstGeom>
        </p:spPr>
      </p:pic>
      <p:pic>
        <p:nvPicPr>
          <p:cNvPr id="6" name="图片 5"/>
          <p:cNvPicPr>
            <a:picLocks noChangeAspect="1"/>
          </p:cNvPicPr>
          <p:nvPr/>
        </p:nvPicPr>
        <p:blipFill>
          <a:blip r:embed="rId3"/>
          <a:stretch>
            <a:fillRect/>
          </a:stretch>
        </p:blipFill>
        <p:spPr>
          <a:xfrm>
            <a:off x="6680835" y="3471545"/>
            <a:ext cx="2819400" cy="1733550"/>
          </a:xfrm>
          <a:prstGeom prst="rect">
            <a:avLst/>
          </a:prstGeom>
        </p:spPr>
      </p:pic>
      <p:sp>
        <p:nvSpPr>
          <p:cNvPr id="7" name="文本框 6"/>
          <p:cNvSpPr txBox="1"/>
          <p:nvPr/>
        </p:nvSpPr>
        <p:spPr>
          <a:xfrm>
            <a:off x="144780" y="1799590"/>
            <a:ext cx="6096000" cy="4799965"/>
          </a:xfrm>
          <a:prstGeom prst="rect">
            <a:avLst/>
          </a:prstGeom>
          <a:noFill/>
        </p:spPr>
        <p:txBody>
          <a:bodyPr wrap="square" rtlCol="0" anchor="t">
            <a:spAutoFit/>
          </a:bodyPr>
          <a:p>
            <a:pPr marL="0" lvl="1" indent="0">
              <a:buNone/>
            </a:pPr>
            <a:r>
              <a:rPr lang="en-US" altLang="zh-CN">
                <a:solidFill>
                  <a:schemeClr val="tx1"/>
                </a:solidFill>
                <a:ea typeface="宋体" panose="02010600030101010101" pitchFamily="2" charset="-122"/>
                <a:sym typeface="+mn-ea"/>
              </a:rPr>
              <a:t> % </a:t>
            </a:r>
            <a:r>
              <a:rPr lang="en-US" altLang="zh-CN">
                <a:solidFill>
                  <a:schemeClr val="tx1"/>
                </a:solidFill>
                <a:ea typeface="宋体" panose="02010600030101010101" pitchFamily="2" charset="-122"/>
                <a:sym typeface="+mn-ea"/>
              </a:rPr>
              <a:t>compute Curvelet </a:t>
            </a:r>
            <a:r>
              <a:rPr lang="en-US" altLang="zh-CN">
                <a:solidFill>
                  <a:schemeClr val="tx1"/>
                </a:solidFill>
                <a:sym typeface="+mn-ea"/>
              </a:rPr>
              <a:t>transform</a:t>
            </a:r>
            <a:endParaRPr lang="zh-CN" altLang="en-US">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C1 = fdct_wrapping(img1, 0, 2, 4, 16);</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C2 = fdct_wrapping(img2, 0, 2, 4, 16);</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 </a:t>
            </a:r>
            <a:r>
              <a:rPr lang="en-US" altLang="zh-CN">
                <a:solidFill>
                  <a:schemeClr val="tx1"/>
                </a:solidFill>
                <a:ea typeface="宋体" panose="02010600030101010101" pitchFamily="2" charset="-122"/>
                <a:sym typeface="+mn-ea"/>
              </a:rPr>
              <a:t>Initialize the fused Curvelet coefficients</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fusedC = C1;</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 </a:t>
            </a:r>
            <a:r>
              <a:rPr lang="en-US" altLang="zh-CN">
                <a:solidFill>
                  <a:schemeClr val="tx1"/>
                </a:solidFill>
                <a:ea typeface="宋体" panose="02010600030101010101" pitchFamily="2" charset="-122"/>
                <a:sym typeface="+mn-ea"/>
              </a:rPr>
              <a:t>Fuse each layer</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for s = 1:length(C1)</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for w = 1:length(C1{s})</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 </a:t>
            </a:r>
            <a:r>
              <a:rPr lang="en-US" altLang="zh-CN">
                <a:solidFill>
                  <a:schemeClr val="tx1"/>
                </a:solidFill>
                <a:ea typeface="宋体" panose="02010600030101010101" pitchFamily="2" charset="-122"/>
                <a:sym typeface="+mn-ea"/>
              </a:rPr>
              <a:t>Absolute maximum selection rule</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mask = abs(C1{s}{w}) &gt; abs(C2{s}{w});</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fusedC{s}{w} = C1{s}{w} .* mask + C2{s}{w} .* ~mask;</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end</a:t>
            </a:r>
            <a:endParaRPr lang="en-US" altLang="zh-CN">
              <a:solidFill>
                <a:schemeClr val="tx1"/>
              </a:solidFill>
              <a:ea typeface="宋体" panose="02010600030101010101" pitchFamily="2" charset="-122"/>
              <a:sym typeface="+mn-ea"/>
            </a:endParaRPr>
          </a:p>
          <a:p>
            <a:pPr marL="0" lvl="1" indent="0">
              <a:buNone/>
            </a:pPr>
            <a:r>
              <a:rPr lang="en-US" altLang="zh-CN">
                <a:solidFill>
                  <a:schemeClr val="tx1"/>
                </a:solidFill>
                <a:ea typeface="宋体" panose="02010600030101010101" pitchFamily="2" charset="-122"/>
                <a:sym typeface="+mn-ea"/>
              </a:rPr>
              <a:t>    end</a:t>
            </a:r>
            <a:endParaRPr lang="en-US" altLang="zh-CN">
              <a:solidFill>
                <a:schemeClr val="tx1"/>
              </a:solidFill>
              <a:ea typeface="宋体" panose="02010600030101010101" pitchFamily="2" charset="-122"/>
              <a:sym typeface="+mn-ea"/>
            </a:endParaRPr>
          </a:p>
          <a:p>
            <a:pPr marL="0" lvl="1" indent="0">
              <a:buNone/>
            </a:pPr>
            <a:endParaRPr lang="en-US" altLang="zh-CN">
              <a:solidFill>
                <a:schemeClr val="tx1"/>
              </a:solidFill>
              <a:ea typeface="宋体" panose="02010600030101010101" pitchFamily="2"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7" name="Picture Placeholder 46" descr="C:/Users/JianYing/Desktop/MatlabWork/mfifb/Lytro/lytro-02.jpglytro-02"/>
          <p:cNvPicPr>
            <a:picLocks noGrp="1" noChangeAspect="1"/>
          </p:cNvPicPr>
          <p:nvPr>
            <p:ph type="pic" sz="quarter" idx="13"/>
          </p:nvPr>
        </p:nvPicPr>
        <p:blipFill>
          <a:blip r:embed="rId1">
            <a:alphaModFix amt="0"/>
          </a:blip>
          <a:srcRect l="23427" r="23427"/>
          <a:stretch>
            <a:fillRect/>
          </a:stretch>
        </p:blipFill>
        <p:spPr>
          <a:xfrm>
            <a:off x="-28230" y="-9144"/>
            <a:ext cx="5481955" cy="6876288"/>
          </a:xfrm>
          <a:solidFill>
            <a:schemeClr val="accent1">
              <a:lumMod val="90000"/>
              <a:alpha val="55000"/>
            </a:schemeClr>
          </a:solidFill>
        </p:spPr>
      </p:pic>
      <p:cxnSp>
        <p:nvCxnSpPr>
          <p:cNvPr id="23" name="Straight Connector 22"/>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5600" y="3221355"/>
            <a:ext cx="4445000" cy="3138170"/>
          </a:xfrm>
          <a:prstGeom prst="rect">
            <a:avLst/>
          </a:prstGeom>
          <a:noFill/>
        </p:spPr>
        <p:txBody>
          <a:bodyPr wrap="square" rtlCol="0" anchor="t">
            <a:spAutoFit/>
          </a:bodyPr>
          <a:p>
            <a:r>
              <a:rPr lang="en-US" altLang="zh-CN">
                <a:sym typeface="+mn-ea"/>
              </a:rPr>
              <a:t>    % Calculate image gradient</a:t>
            </a:r>
            <a:endParaRPr lang="en-US" altLang="zh-CN"/>
          </a:p>
          <a:p>
            <a:r>
              <a:rPr lang="en-US" altLang="zh-CN">
                <a:sym typeface="+mn-ea"/>
              </a:rPr>
              <a:t>    [Gx1, Gy1] = imgradientxy(img1);</a:t>
            </a:r>
            <a:endParaRPr lang="en-US" altLang="zh-CN"/>
          </a:p>
          <a:p>
            <a:r>
              <a:rPr lang="en-US" altLang="zh-CN">
                <a:sym typeface="+mn-ea"/>
              </a:rPr>
              <a:t>    [Gx2, Gy2] = imgradientxy(img2);</a:t>
            </a:r>
            <a:endParaRPr lang="en-US" altLang="zh-CN"/>
          </a:p>
          <a:p>
            <a:r>
              <a:rPr lang="en-US" altLang="zh-CN">
                <a:sym typeface="+mn-ea"/>
              </a:rPr>
              <a:t>    </a:t>
            </a:r>
            <a:endParaRPr lang="en-US" altLang="zh-CN"/>
          </a:p>
          <a:p>
            <a:r>
              <a:rPr lang="en-US" altLang="zh-CN">
                <a:sym typeface="+mn-ea"/>
              </a:rPr>
              <a:t>    % Calculate gradient magnitude</a:t>
            </a:r>
            <a:endParaRPr lang="zh-CN" altLang="en-US"/>
          </a:p>
          <a:p>
            <a:r>
              <a:rPr lang="en-US" altLang="zh-CN">
                <a:sym typeface="+mn-ea"/>
              </a:rPr>
              <a:t>    gradMag1 = sqrt(Gx1.^2 + Gy1.^2);</a:t>
            </a:r>
            <a:endParaRPr lang="en-US" altLang="zh-CN"/>
          </a:p>
          <a:p>
            <a:r>
              <a:rPr lang="en-US" altLang="zh-CN">
                <a:sym typeface="+mn-ea"/>
              </a:rPr>
              <a:t>    gradMag2 = sqrt(Gx2.^2 + Gy2.^2);</a:t>
            </a:r>
            <a:endParaRPr lang="en-US" altLang="zh-CN"/>
          </a:p>
          <a:p>
            <a:r>
              <a:rPr lang="en-US" altLang="zh-CN">
                <a:sym typeface="+mn-ea"/>
              </a:rPr>
              <a:t>    </a:t>
            </a:r>
            <a:endParaRPr lang="en-US" altLang="zh-CN"/>
          </a:p>
          <a:p>
            <a:r>
              <a:rPr lang="en-US" altLang="zh-CN">
                <a:sym typeface="+mn-ea"/>
              </a:rPr>
              <a:t>    % Select pixels using gradient magnitude</a:t>
            </a:r>
            <a:endParaRPr lang="en-US" altLang="zh-CN"/>
          </a:p>
          <a:p>
            <a:r>
              <a:rPr lang="en-US" altLang="zh-CN">
                <a:sym typeface="+mn-ea"/>
              </a:rPr>
              <a:t>    mask = gradMag1 &gt; gradMag2;</a:t>
            </a:r>
            <a:endParaRPr lang="en-US" altLang="zh-CN"/>
          </a:p>
          <a:p>
            <a:r>
              <a:rPr lang="en-US" altLang="zh-CN">
                <a:sym typeface="+mn-ea"/>
              </a:rPr>
              <a:t>    fused = img1 .* uint8(mask) + img2 .* </a:t>
            </a:r>
            <a:endParaRPr lang="en-US" altLang="zh-CN">
              <a:sym typeface="+mn-ea"/>
            </a:endParaRPr>
          </a:p>
        </p:txBody>
      </p:sp>
      <p:sp>
        <p:nvSpPr>
          <p:cNvPr id="17" name="Title 1"/>
          <p:cNvSpPr>
            <a:spLocks noGrp="1"/>
          </p:cNvSpPr>
          <p:nvPr>
            <p:ph type="title"/>
          </p:nvPr>
        </p:nvSpPr>
        <p:spPr>
          <a:xfrm>
            <a:off x="5332730" y="132715"/>
            <a:ext cx="5655310" cy="593090"/>
          </a:xfrm>
        </p:spPr>
        <p:txBody>
          <a:bodyPr anchor="b">
            <a:normAutofit/>
          </a:bodyPr>
          <a:p>
            <a:r>
              <a:rPr lang="en-US" altLang="zh-CN"/>
              <a:t>Gradient</a:t>
            </a:r>
            <a:endParaRPr lang="en-US" altLang="zh-CN"/>
          </a:p>
        </p:txBody>
      </p:sp>
      <p:sp>
        <p:nvSpPr>
          <p:cNvPr id="6" name="文本框 5"/>
          <p:cNvSpPr txBox="1"/>
          <p:nvPr/>
        </p:nvSpPr>
        <p:spPr>
          <a:xfrm>
            <a:off x="5332730" y="848360"/>
            <a:ext cx="5499100" cy="5672455"/>
          </a:xfrm>
          <a:prstGeom prst="rect">
            <a:avLst/>
          </a:prstGeom>
        </p:spPr>
        <p:txBody>
          <a:bodyPr wrap="square">
            <a:noAutofit/>
          </a:bodyPr>
          <a:p>
            <a:pPr marL="0" indent="0" algn="l"/>
            <a:r>
              <a:rPr lang="en-US" altLang="zh-CN" sz="1800" b="0" i="0"/>
              <a:t>The gradient magnitude is calculated to determine the strength of the edges:</a:t>
            </a:r>
            <a:endParaRPr lang="en-US" altLang="zh-CN" sz="1800" b="0" i="0"/>
          </a:p>
          <a:p>
            <a:pPr marL="0" indent="0" algn="l"/>
            <a:endParaRPr lang="en-US" altLang="zh-CN" sz="1800" b="0" i="0"/>
          </a:p>
          <a:p>
            <a:pPr marL="0" indent="0" algn="l"/>
            <a:endParaRPr lang="en-US" altLang="zh-CN" sz="1800" b="0" i="0"/>
          </a:p>
          <a:p>
            <a:pPr marL="0" indent="0" algn="l"/>
            <a:endParaRPr lang="en-US" altLang="zh-CN" sz="1800" b="0" i="0"/>
          </a:p>
          <a:p>
            <a:pPr marL="0" indent="0" algn="l"/>
            <a:r>
              <a:rPr lang="en-US" altLang="zh-CN" sz="1800" b="1" i="0"/>
              <a:t>Compute Image Gradients: </a:t>
            </a:r>
            <a:endParaRPr lang="en-US" altLang="zh-CN" sz="1800" b="1" i="0"/>
          </a:p>
          <a:p>
            <a:pPr marL="0" indent="0" algn="l"/>
            <a:r>
              <a:rPr lang="en-US" altLang="zh-CN" sz="1800" i="0">
                <a:solidFill>
                  <a:srgbClr val="B2968E"/>
                </a:solidFill>
              </a:rPr>
              <a:t>imgradientxy(img1)</a:t>
            </a:r>
            <a:r>
              <a:rPr lang="en-US" altLang="zh-CN" sz="1800" i="0"/>
              <a:t> and</a:t>
            </a:r>
            <a:r>
              <a:rPr lang="en-US" altLang="zh-CN" sz="1800" i="0">
                <a:solidFill>
                  <a:srgbClr val="B2968E"/>
                </a:solidFill>
              </a:rPr>
              <a:t> imgradientxy(img2)</a:t>
            </a:r>
            <a:r>
              <a:rPr lang="en-US" altLang="zh-CN" sz="1800" i="0"/>
              <a:t> calculate the gradients in the x and y directions for </a:t>
            </a:r>
            <a:r>
              <a:rPr lang="en-US" altLang="zh-CN" sz="1800" i="0">
                <a:solidFill>
                  <a:srgbClr val="B2968E"/>
                </a:solidFill>
              </a:rPr>
              <a:t>img1 </a:t>
            </a:r>
            <a:r>
              <a:rPr lang="en-US" altLang="zh-CN" sz="1800" i="0"/>
              <a:t>and </a:t>
            </a:r>
            <a:r>
              <a:rPr lang="en-US" altLang="zh-CN" sz="1800" i="0">
                <a:solidFill>
                  <a:srgbClr val="B2968E"/>
                </a:solidFill>
              </a:rPr>
              <a:t>img2</a:t>
            </a:r>
            <a:r>
              <a:rPr lang="en-US" altLang="zh-CN" sz="1800" i="0"/>
              <a:t>, resulting in </a:t>
            </a:r>
            <a:r>
              <a:rPr lang="en-US" altLang="zh-CN" sz="1800" i="0">
                <a:solidFill>
                  <a:srgbClr val="B2968E"/>
                </a:solidFill>
              </a:rPr>
              <a:t>Gx1</a:t>
            </a:r>
            <a:r>
              <a:rPr lang="en-US" altLang="zh-CN" sz="1800" i="0"/>
              <a:t>, </a:t>
            </a:r>
            <a:r>
              <a:rPr lang="en-US" altLang="zh-CN" sz="1800" i="0">
                <a:solidFill>
                  <a:srgbClr val="B2968E"/>
                </a:solidFill>
              </a:rPr>
              <a:t>Gy1</a:t>
            </a:r>
            <a:r>
              <a:rPr lang="en-US" altLang="zh-CN" sz="1800" i="0"/>
              <a:t>, </a:t>
            </a:r>
            <a:r>
              <a:rPr lang="en-US" altLang="zh-CN" sz="1800" i="0">
                <a:solidFill>
                  <a:srgbClr val="B2968E"/>
                </a:solidFill>
              </a:rPr>
              <a:t>Gx2</a:t>
            </a:r>
            <a:r>
              <a:rPr lang="en-US" altLang="zh-CN" sz="1800" i="0"/>
              <a:t>, and </a:t>
            </a:r>
            <a:r>
              <a:rPr lang="en-US" altLang="zh-CN" sz="1800" i="0">
                <a:solidFill>
                  <a:srgbClr val="B2968E"/>
                </a:solidFill>
              </a:rPr>
              <a:t>Gy2</a:t>
            </a:r>
            <a:r>
              <a:rPr lang="en-US" altLang="zh-CN" sz="1800" i="0"/>
              <a:t>.</a:t>
            </a:r>
            <a:endParaRPr lang="en-US" altLang="zh-CN" sz="1800" i="0"/>
          </a:p>
          <a:p>
            <a:pPr marL="0" indent="0" algn="l"/>
            <a:endParaRPr lang="en-US" altLang="zh-CN" sz="1800" i="0"/>
          </a:p>
          <a:p>
            <a:pPr marL="0" indent="0" algn="l"/>
            <a:r>
              <a:rPr lang="en-US" altLang="zh-CN" sz="1800" b="1" i="0"/>
              <a:t>Calculate Gradient Magnitude:</a:t>
            </a:r>
            <a:endParaRPr lang="en-US" altLang="zh-CN" sz="1800" b="1" i="0"/>
          </a:p>
          <a:p>
            <a:pPr marL="0" indent="0" algn="l"/>
            <a:r>
              <a:rPr lang="en-US" altLang="zh-CN" sz="1800" i="0">
                <a:solidFill>
                  <a:srgbClr val="B2968E"/>
                </a:solidFill>
              </a:rPr>
              <a:t>gradMag1 </a:t>
            </a:r>
            <a:r>
              <a:rPr lang="en-US" altLang="zh-CN" sz="1800" i="0"/>
              <a:t>and </a:t>
            </a:r>
            <a:r>
              <a:rPr lang="en-US" altLang="zh-CN" sz="1800" i="0">
                <a:solidFill>
                  <a:srgbClr val="B2968E"/>
                </a:solidFill>
              </a:rPr>
              <a:t>gradMag2 </a:t>
            </a:r>
            <a:r>
              <a:rPr lang="en-US" altLang="zh-CN" sz="1800" i="0"/>
              <a:t>are computed using the gradient magnitude formula for each image:</a:t>
            </a:r>
            <a:endParaRPr lang="en-US" altLang="zh-CN" sz="1800" i="0"/>
          </a:p>
          <a:p>
            <a:pPr marL="0" indent="0" algn="l"/>
            <a:endParaRPr lang="en-US" altLang="zh-CN" sz="1800" i="0"/>
          </a:p>
          <a:p>
            <a:pPr marL="0" indent="0" algn="l"/>
            <a:endParaRPr lang="en-US" altLang="zh-CN" sz="1800" i="0"/>
          </a:p>
          <a:p>
            <a:pPr marL="0" indent="0" algn="l"/>
            <a:endParaRPr lang="en-US" altLang="zh-CN" sz="1800" i="0"/>
          </a:p>
          <a:p>
            <a:pPr marL="0" indent="0" algn="l"/>
            <a:r>
              <a:rPr lang="en-US" altLang="zh-CN" sz="1800" b="1" i="0"/>
              <a:t>Pixel Selection Using Gradient Magnitude:</a:t>
            </a:r>
            <a:endParaRPr lang="en-US" altLang="zh-CN" sz="1800" b="1" i="0"/>
          </a:p>
          <a:p>
            <a:pPr marL="0" indent="0" algn="l"/>
            <a:r>
              <a:rPr lang="en-US" altLang="zh-CN" sz="1800" i="0"/>
              <a:t>A mask is created where the gradient magnitude of </a:t>
            </a:r>
            <a:r>
              <a:rPr lang="en-US" altLang="zh-CN" sz="1800" i="0">
                <a:solidFill>
                  <a:srgbClr val="B2968E"/>
                </a:solidFill>
              </a:rPr>
              <a:t>img1 </a:t>
            </a:r>
            <a:r>
              <a:rPr lang="en-US" altLang="zh-CN" sz="1800" i="0"/>
              <a:t>is greater than </a:t>
            </a:r>
            <a:r>
              <a:rPr lang="en-US" altLang="zh-CN" sz="1800" i="0">
                <a:solidFill>
                  <a:srgbClr val="B2968E"/>
                </a:solidFill>
              </a:rPr>
              <a:t>img2</a:t>
            </a:r>
            <a:r>
              <a:rPr lang="en-US" altLang="zh-CN" sz="1800" i="0"/>
              <a:t>: </a:t>
            </a:r>
            <a:r>
              <a:rPr lang="en-US" altLang="zh-CN" sz="1800" i="0">
                <a:solidFill>
                  <a:srgbClr val="B2968E"/>
                </a:solidFill>
              </a:rPr>
              <a:t>mask = gradMag1 &gt; gradMag2</a:t>
            </a:r>
            <a:r>
              <a:rPr lang="en-US" altLang="zh-CN" sz="1800" i="0"/>
              <a:t>.</a:t>
            </a:r>
            <a:endParaRPr lang="en-US" altLang="zh-CN" sz="1800" i="0"/>
          </a:p>
          <a:p>
            <a:pPr marL="0" indent="0" algn="l"/>
            <a:endParaRPr lang="en-US" altLang="zh-CN" sz="1800" i="0"/>
          </a:p>
          <a:p>
            <a:pPr marL="0" indent="0" algn="l"/>
            <a:endParaRPr lang="en-US" altLang="zh-CN" sz="1800" i="0"/>
          </a:p>
          <a:p>
            <a:pPr marL="0" indent="0" algn="l"/>
            <a:endParaRPr lang="en-US" altLang="zh-CN" sz="1800" i="0"/>
          </a:p>
          <a:p>
            <a:pPr marL="0" indent="0" algn="l"/>
            <a:endParaRPr lang="en-US" altLang="zh-CN" sz="1800" i="0"/>
          </a:p>
        </p:txBody>
      </p:sp>
      <p:pic>
        <p:nvPicPr>
          <p:cNvPr id="7" name="图片 6"/>
          <p:cNvPicPr>
            <a:picLocks noChangeAspect="1"/>
          </p:cNvPicPr>
          <p:nvPr/>
        </p:nvPicPr>
        <p:blipFill>
          <a:blip r:embed="rId2"/>
          <a:stretch>
            <a:fillRect/>
          </a:stretch>
        </p:blipFill>
        <p:spPr>
          <a:xfrm>
            <a:off x="5431155" y="1590675"/>
            <a:ext cx="2847975" cy="447675"/>
          </a:xfrm>
          <a:prstGeom prst="rect">
            <a:avLst/>
          </a:prstGeom>
        </p:spPr>
      </p:pic>
      <p:pic>
        <p:nvPicPr>
          <p:cNvPr id="3" name="图片 2"/>
          <p:cNvPicPr>
            <a:picLocks noChangeAspect="1"/>
          </p:cNvPicPr>
          <p:nvPr/>
        </p:nvPicPr>
        <p:blipFill>
          <a:blip r:embed="rId3"/>
          <a:srcRect l="-838" t="8077" r="-1267" b="11154"/>
          <a:stretch>
            <a:fillRect/>
          </a:stretch>
        </p:blipFill>
        <p:spPr>
          <a:xfrm>
            <a:off x="5332095" y="4581525"/>
            <a:ext cx="3326130" cy="400050"/>
          </a:xfrm>
          <a:prstGeom prst="rect">
            <a:avLst/>
          </a:prstGeom>
        </p:spPr>
      </p:pic>
      <p:pic>
        <p:nvPicPr>
          <p:cNvPr id="4" name="图片 3"/>
          <p:cNvPicPr>
            <a:picLocks noChangeAspect="1"/>
          </p:cNvPicPr>
          <p:nvPr/>
        </p:nvPicPr>
        <p:blipFill>
          <a:blip r:embed="rId4"/>
          <a:stretch>
            <a:fillRect/>
          </a:stretch>
        </p:blipFill>
        <p:spPr>
          <a:xfrm>
            <a:off x="8689975" y="4581525"/>
            <a:ext cx="3238500" cy="4000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16" name="Picture Placeholder 15" descr="A person stretching in a gym"/>
          <p:cNvPicPr>
            <a:picLocks noGrp="1" noChangeAspect="1"/>
          </p:cNvPicPr>
          <p:nvPr>
            <p:ph type="pic" sz="quarter" idx="10"/>
          </p:nvPr>
        </p:nvPicPr>
        <p:blipFill>
          <a:blip r:embed="rId1">
            <a:alphaModFix amt="0"/>
          </a:blip>
          <a:srcRect l="44" r="44"/>
          <a:stretch>
            <a:fillRect/>
          </a:stretch>
        </p:blipFill>
        <p:spPr>
          <a:xfrm>
            <a:off x="0" y="-5080"/>
            <a:ext cx="6576291" cy="6872605"/>
          </a:xfrm>
          <a:solidFill>
            <a:schemeClr val="bg1">
              <a:lumMod val="95000"/>
              <a:alpha val="83000"/>
            </a:schemeClr>
          </a:solidFill>
        </p:spPr>
      </p:pic>
      <p:cxnSp>
        <p:nvCxnSpPr>
          <p:cNvPr id="21" name="Straight Connector 20"/>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6600825" y="692785"/>
            <a:ext cx="5655310" cy="593090"/>
          </a:xfrm>
        </p:spPr>
        <p:txBody>
          <a:bodyPr anchor="b">
            <a:normAutofit/>
          </a:bodyPr>
          <a:p>
            <a:r>
              <a:rPr lang="en-US" dirty="0">
                <a:sym typeface="+mn-ea"/>
              </a:rPr>
              <a:t>IDWT</a:t>
            </a:r>
            <a:endParaRPr lang="en-US" altLang="zh-CN"/>
          </a:p>
        </p:txBody>
      </p:sp>
      <p:sp>
        <p:nvSpPr>
          <p:cNvPr id="8" name="文本框 7"/>
          <p:cNvSpPr txBox="1"/>
          <p:nvPr/>
        </p:nvSpPr>
        <p:spPr>
          <a:xfrm>
            <a:off x="6576060" y="1642745"/>
            <a:ext cx="3780790" cy="4956810"/>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The Inverse Discrete Wavelet Transform (IDWT) reconstructs the image from its wavelet coefficients:</a:t>
            </a: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r>
              <a:rPr lang="en-US" altLang="zh-CN">
                <a:solidFill>
                  <a:schemeClr val="bg1"/>
                </a:solidFill>
                <a:ea typeface="宋体" panose="02010600030101010101" pitchFamily="2" charset="-122"/>
                <a:sym typeface="+mn-ea"/>
              </a:rPr>
              <a:t>where:</a:t>
            </a:r>
            <a:endParaRPr lang="en-US" altLang="zh-CN">
              <a:solidFill>
                <a:schemeClr val="bg1"/>
              </a:solidFill>
              <a:ea typeface="宋体" panose="02010600030101010101" pitchFamily="2" charset="-122"/>
              <a:sym typeface="+mn-ea"/>
            </a:endParaRPr>
          </a:p>
        </p:txBody>
      </p:sp>
      <p:sp>
        <p:nvSpPr>
          <p:cNvPr id="7" name="文本框 6"/>
          <p:cNvSpPr txBox="1"/>
          <p:nvPr/>
        </p:nvSpPr>
        <p:spPr>
          <a:xfrm>
            <a:off x="67310" y="1450975"/>
            <a:ext cx="4739005" cy="5354320"/>
          </a:xfrm>
          <a:prstGeom prst="rect">
            <a:avLst/>
          </a:prstGeom>
          <a:noFill/>
        </p:spPr>
        <p:txBody>
          <a:bodyPr wrap="square" rtlCol="0" anchor="t">
            <a:spAutoFit/>
          </a:bodyPr>
          <a:p>
            <a:pPr marL="0" lvl="0" indent="457200">
              <a:buNone/>
            </a:pPr>
            <a:r>
              <a:rPr lang="en-US" altLang="zh-CN">
                <a:sym typeface="+mn-ea"/>
              </a:rPr>
              <a:t> </a:t>
            </a:r>
            <a:endParaRPr lang="en-US" altLang="zh-CN">
              <a:sym typeface="+mn-ea"/>
            </a:endParaRPr>
          </a:p>
          <a:p>
            <a:pPr marL="0" lvl="0" indent="457200">
              <a:buNone/>
            </a:pPr>
            <a:r>
              <a:rPr lang="en-US" altLang="zh-CN">
                <a:sym typeface="+mn-ea"/>
              </a:rPr>
              <a:t>% Wavelet decomposition</a:t>
            </a:r>
            <a:endParaRPr lang="en-US" altLang="zh-CN">
              <a:sym typeface="+mn-ea"/>
            </a:endParaRPr>
          </a:p>
          <a:p>
            <a:pPr marL="0" lvl="0" indent="0">
              <a:buNone/>
            </a:pPr>
            <a:r>
              <a:rPr lang="en-US" altLang="zh-CN">
                <a:sym typeface="+mn-ea"/>
              </a:rPr>
              <a:t>        [cA1, cH1, cV1, cD1] = dwt2(channelA, 'db1');</a:t>
            </a:r>
            <a:endParaRPr lang="en-US" altLang="zh-CN">
              <a:sym typeface="+mn-ea"/>
            </a:endParaRPr>
          </a:p>
          <a:p>
            <a:pPr marL="0" lvl="0" indent="0">
              <a:buNone/>
            </a:pPr>
            <a:r>
              <a:rPr lang="en-US" altLang="zh-CN">
                <a:sym typeface="+mn-ea"/>
              </a:rPr>
              <a:t>        [cA2, cH2, cV2, cD2] = dwt2(channelB, 'db1');        </a:t>
            </a:r>
            <a:endParaRPr lang="en-US" altLang="zh-CN">
              <a:sym typeface="+mn-ea"/>
            </a:endParaRPr>
          </a:p>
          <a:p>
            <a:pPr marL="0" lvl="0" indent="0">
              <a:buNone/>
            </a:pPr>
            <a:r>
              <a:rPr lang="en-US" altLang="zh-CN">
                <a:sym typeface="+mn-ea"/>
              </a:rPr>
              <a:t>        % Subband fusion rule: choose coefficients with larger absolute values        cA = max(cA1, cA2);</a:t>
            </a:r>
            <a:endParaRPr lang="en-US" altLang="zh-CN">
              <a:sym typeface="+mn-ea"/>
            </a:endParaRPr>
          </a:p>
          <a:p>
            <a:pPr marL="0" lvl="0" indent="0">
              <a:buNone/>
            </a:pPr>
            <a:r>
              <a:rPr lang="en-US" altLang="zh-CN">
                <a:sym typeface="+mn-ea"/>
              </a:rPr>
              <a:t>        cH = max(cH1, cH2);</a:t>
            </a:r>
            <a:endParaRPr lang="en-US" altLang="zh-CN">
              <a:sym typeface="+mn-ea"/>
            </a:endParaRPr>
          </a:p>
          <a:p>
            <a:pPr marL="0" lvl="0" indent="0">
              <a:buNone/>
            </a:pPr>
            <a:r>
              <a:rPr lang="en-US" altLang="zh-CN">
                <a:sym typeface="+mn-ea"/>
              </a:rPr>
              <a:t>        cV = max(cV1, cV2);</a:t>
            </a:r>
            <a:endParaRPr lang="en-US" altLang="zh-CN">
              <a:sym typeface="+mn-ea"/>
            </a:endParaRPr>
          </a:p>
          <a:p>
            <a:pPr marL="0" lvl="0" indent="0">
              <a:buNone/>
            </a:pPr>
            <a:r>
              <a:rPr lang="en-US" altLang="zh-CN">
                <a:sym typeface="+mn-ea"/>
              </a:rPr>
              <a:t>        cD = max(cD1, cD2);        </a:t>
            </a:r>
            <a:endParaRPr lang="en-US" altLang="zh-CN">
              <a:sym typeface="+mn-ea"/>
            </a:endParaRPr>
          </a:p>
          <a:p>
            <a:pPr marL="0" lvl="0" indent="0">
              <a:buNone/>
            </a:pPr>
            <a:r>
              <a:rPr lang="en-US" altLang="zh-CN">
                <a:sym typeface="+mn-ea"/>
              </a:rPr>
              <a:t>        % Wavelet reconstruction</a:t>
            </a:r>
            <a:endParaRPr lang="en-US" altLang="zh-CN">
              <a:sym typeface="+mn-ea"/>
            </a:endParaRPr>
          </a:p>
          <a:p>
            <a:pPr marL="0" lvl="0" indent="0">
              <a:buNone/>
            </a:pPr>
            <a:r>
              <a:rPr lang="en-US" altLang="zh-CN">
                <a:sym typeface="+mn-ea"/>
              </a:rPr>
              <a:t>        fusedChannel = idwt2(cA, cH, cV, cD, 'db1');</a:t>
            </a:r>
            <a:endParaRPr lang="en-US" altLang="zh-CN">
              <a:sym typeface="+mn-ea"/>
            </a:endParaRPr>
          </a:p>
          <a:p>
            <a:pPr marL="0" lvl="0" indent="0">
              <a:buNone/>
            </a:pPr>
            <a:r>
              <a:rPr lang="en-US" altLang="zh-CN">
                <a:sym typeface="+mn-ea"/>
              </a:rPr>
              <a:t>        % Make sure the size is the same</a:t>
            </a:r>
            <a:endParaRPr lang="en-US" altLang="zh-CN">
              <a:sym typeface="+mn-ea"/>
            </a:endParaRPr>
          </a:p>
          <a:p>
            <a:pPr marL="0" lvl="0" indent="0">
              <a:buNone/>
            </a:pPr>
            <a:r>
              <a:rPr lang="en-US" altLang="zh-CN">
                <a:sym typeface="+mn-ea"/>
              </a:rPr>
              <a:t>        fusedChannel = imresize(fusedChannel, size(channelA));</a:t>
            </a:r>
            <a:endParaRPr lang="en-US" altLang="zh-CN">
              <a:sym typeface="+mn-ea"/>
            </a:endParaRPr>
          </a:p>
          <a:p>
            <a:pPr marL="0" lvl="1" indent="0">
              <a:buNone/>
            </a:pPr>
            <a:r>
              <a:rPr lang="en-US" altLang="zh-CN">
                <a:sym typeface="+mn-ea"/>
              </a:rPr>
              <a:t>        </a:t>
            </a:r>
            <a:endParaRPr lang="en-US" altLang="zh-CN">
              <a:solidFill>
                <a:schemeClr val="tx1"/>
              </a:solidFill>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6656705" y="2686050"/>
            <a:ext cx="4162425" cy="809625"/>
          </a:xfrm>
          <a:prstGeom prst="rect">
            <a:avLst/>
          </a:prstGeom>
        </p:spPr>
      </p:pic>
      <p:pic>
        <p:nvPicPr>
          <p:cNvPr id="4" name="图片 3"/>
          <p:cNvPicPr>
            <a:picLocks noChangeAspect="1"/>
          </p:cNvPicPr>
          <p:nvPr/>
        </p:nvPicPr>
        <p:blipFill>
          <a:blip r:embed="rId3"/>
          <a:stretch>
            <a:fillRect/>
          </a:stretch>
        </p:blipFill>
        <p:spPr>
          <a:xfrm>
            <a:off x="6628130" y="3976370"/>
            <a:ext cx="4686300" cy="1447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095" y="709295"/>
            <a:ext cx="2895600" cy="772160"/>
          </a:xfrm>
        </p:spPr>
        <p:txBody>
          <a:bodyPr/>
          <a:lstStyle/>
          <a:p>
            <a:r>
              <a:rPr lang="en-US" altLang="zh-CN"/>
              <a:t>catalog</a:t>
            </a:r>
            <a:endParaRPr lang="en-US" altLang="zh-CN"/>
          </a:p>
        </p:txBody>
      </p:sp>
      <p:sp>
        <p:nvSpPr>
          <p:cNvPr id="3" name="Content Placeholder 2"/>
          <p:cNvSpPr>
            <a:spLocks noGrp="1"/>
          </p:cNvSpPr>
          <p:nvPr>
            <p:ph idx="1"/>
          </p:nvPr>
        </p:nvSpPr>
        <p:spPr>
          <a:xfrm>
            <a:off x="887095" y="1690370"/>
            <a:ext cx="3634105" cy="3269615"/>
          </a:xfrm>
        </p:spPr>
        <p:txBody>
          <a:bodyPr>
            <a:noAutofit/>
          </a:bodyPr>
          <a:lstStyle/>
          <a:p>
            <a:pPr marL="342900" indent="-342900">
              <a:buAutoNum type="arabicPeriod"/>
            </a:pPr>
            <a:r>
              <a:rPr lang="en-US" altLang="zh-CN"/>
              <a:t>Overview of Image Fusion</a:t>
            </a:r>
            <a:endParaRPr lang="en-US" altLang="zh-CN"/>
          </a:p>
          <a:p>
            <a:pPr marL="342900" indent="-342900">
              <a:buAutoNum type="arabicPeriod"/>
            </a:pPr>
            <a:r>
              <a:rPr lang="en-US" altLang="zh-CN">
                <a:sym typeface="+mn-ea"/>
              </a:rPr>
              <a:t>MFIFB: Multi-focus Image Fusion Benchmark</a:t>
            </a:r>
            <a:endParaRPr lang="en-US" altLang="zh-CN">
              <a:sym typeface="+mn-ea"/>
            </a:endParaRPr>
          </a:p>
          <a:p>
            <a:pPr marL="342900" indent="-342900">
              <a:buAutoNum type="arabicPeriod"/>
            </a:pPr>
            <a:r>
              <a:rPr lang="en-US" altLang="zh-CN"/>
              <a:t>Self-built dataset</a:t>
            </a:r>
            <a:endParaRPr lang="en-US" altLang="zh-CN"/>
          </a:p>
          <a:p>
            <a:pPr marL="342900" indent="-342900">
              <a:buAutoNum type="arabicPeriod"/>
            </a:pPr>
            <a:r>
              <a:rPr lang="en-US" altLang="zh-CN"/>
              <a:t>Fusion Methods and Results</a:t>
            </a:r>
            <a:endParaRPr lang="en-US" altLang="zh-CN"/>
          </a:p>
          <a:p>
            <a:pPr marL="342900" indent="-342900">
              <a:buAutoNum type="arabicPeriod"/>
            </a:pPr>
            <a:r>
              <a:rPr lang="en-US" altLang="zh-CN"/>
              <a:t>Evaluation Metrics</a:t>
            </a:r>
            <a:endParaRPr lang="en-US" altLang="zh-CN"/>
          </a:p>
          <a:p>
            <a:pPr marL="342900" indent="-342900">
              <a:buAutoNum type="arabicPeriod"/>
            </a:pPr>
            <a:r>
              <a:rPr lang="en-US" altLang="zh-CN"/>
              <a:t>Evaluation of Methods</a:t>
            </a:r>
            <a:endParaRPr lang="en-US" altLang="zh-CN"/>
          </a:p>
        </p:txBody>
      </p:sp>
      <p:sp>
        <p:nvSpPr>
          <p:cNvPr id="5" name="Slide Number Placeholder 5"/>
          <p:cNvSpPr>
            <a:spLocks noGrp="1"/>
          </p:cNvSpPr>
          <p:nvPr>
            <p:ph type="sldNum" sz="quarter" idx="12"/>
          </p:nvPr>
        </p:nvSpPr>
        <p:spPr>
          <a:xfrm>
            <a:off x="10373350" y="6356349"/>
            <a:ext cx="987552" cy="365125"/>
          </a:xfrm>
        </p:spPr>
        <p:txBody>
          <a:bodyPr/>
          <a:lstStyle/>
          <a:p>
            <a:fld id="{A49DFD55-3C28-40EF-9E31-A92D2E4017FF}" type="slidenum">
              <a:rPr lang="en-US" smtClean="0"/>
            </a:fld>
            <a:endParaRPr lang="en-US" dirty="0"/>
          </a:p>
        </p:txBody>
      </p:sp>
      <p:sp>
        <p:nvSpPr>
          <p:cNvPr id="4" name="文本框 3"/>
          <p:cNvSpPr txBox="1"/>
          <p:nvPr/>
        </p:nvSpPr>
        <p:spPr>
          <a:xfrm>
            <a:off x="5298440" y="5280025"/>
            <a:ext cx="4064000" cy="368300"/>
          </a:xfrm>
          <a:prstGeom prst="rect">
            <a:avLst/>
          </a:prstGeom>
          <a:noFill/>
        </p:spPr>
        <p:txBody>
          <a:bodyPr wrap="square" rtlCol="0">
            <a:spAutoFit/>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7" name="Picture Placeholder 46" descr="C:/Users/JianYing/Desktop/MatlabWork/mfifb/Lytro/lytro-02.jpglytro-02"/>
          <p:cNvPicPr>
            <a:picLocks noGrp="1" noChangeAspect="1"/>
          </p:cNvPicPr>
          <p:nvPr>
            <p:ph type="pic" sz="quarter" idx="13"/>
          </p:nvPr>
        </p:nvPicPr>
        <p:blipFill>
          <a:blip r:embed="rId1">
            <a:alphaModFix amt="0"/>
          </a:blip>
          <a:srcRect l="23427" r="23427"/>
          <a:stretch>
            <a:fillRect/>
          </a:stretch>
        </p:blipFill>
        <p:spPr>
          <a:xfrm>
            <a:off x="-28230" y="-9144"/>
            <a:ext cx="5481955" cy="6876288"/>
          </a:xfrm>
          <a:solidFill>
            <a:schemeClr val="accent1">
              <a:lumMod val="90000"/>
              <a:alpha val="55000"/>
            </a:schemeClr>
          </a:solidFill>
        </p:spPr>
      </p:pic>
      <p:cxnSp>
        <p:nvCxnSpPr>
          <p:cNvPr id="23" name="Straight Connector 22"/>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49885" y="1972945"/>
            <a:ext cx="4445000" cy="5077460"/>
          </a:xfrm>
          <a:prstGeom prst="rect">
            <a:avLst/>
          </a:prstGeom>
          <a:noFill/>
        </p:spPr>
        <p:txBody>
          <a:bodyPr wrap="square" rtlCol="0" anchor="t">
            <a:spAutoFit/>
          </a:bodyPr>
          <a:p>
            <a:r>
              <a:rPr lang="en-US" altLang="zh-CN">
                <a:sym typeface="+mn-ea"/>
              </a:rPr>
              <a:t>% Compute Gaussian pyramid    gaussianPyr{1} = img;</a:t>
            </a:r>
            <a:endParaRPr lang="en-US" altLang="zh-CN">
              <a:sym typeface="+mn-ea"/>
            </a:endParaRPr>
          </a:p>
          <a:p>
            <a:r>
              <a:rPr lang="en-US" altLang="zh-CN">
                <a:sym typeface="+mn-ea"/>
              </a:rPr>
              <a:t>    for level = 2:numLevels</a:t>
            </a:r>
            <a:endParaRPr lang="en-US" altLang="zh-CN">
              <a:sym typeface="+mn-ea"/>
            </a:endParaRPr>
          </a:p>
          <a:p>
            <a:r>
              <a:rPr lang="en-US" altLang="zh-CN">
                <a:sym typeface="+mn-ea"/>
              </a:rPr>
              <a:t>        gaussianPyr{level} = impyramid(gaussianPyr{level-1}, </a:t>
            </a:r>
            <a:endParaRPr lang="en-US" altLang="zh-CN">
              <a:sym typeface="+mn-ea"/>
            </a:endParaRPr>
          </a:p>
          <a:p>
            <a:r>
              <a:rPr lang="en-US" altLang="zh-CN">
                <a:sym typeface="+mn-ea"/>
              </a:rPr>
              <a:t>'reduce');</a:t>
            </a:r>
            <a:endParaRPr lang="en-US" altLang="zh-CN">
              <a:sym typeface="+mn-ea"/>
            </a:endParaRPr>
          </a:p>
          <a:p>
            <a:r>
              <a:rPr lang="en-US" altLang="zh-CN">
                <a:sym typeface="+mn-ea"/>
              </a:rPr>
              <a:t>    end</a:t>
            </a:r>
            <a:endParaRPr lang="en-US" altLang="zh-CN">
              <a:sym typeface="+mn-ea"/>
            </a:endParaRPr>
          </a:p>
          <a:p>
            <a:r>
              <a:rPr lang="en-US" altLang="zh-CN">
                <a:sym typeface="+mn-ea"/>
              </a:rPr>
              <a:t>% Calculating the Laplace Pyramid</a:t>
            </a:r>
            <a:endParaRPr lang="en-US" altLang="zh-CN">
              <a:sym typeface="+mn-ea"/>
            </a:endParaRPr>
          </a:p>
          <a:p>
            <a:r>
              <a:rPr lang="en-US" altLang="zh-CN">
                <a:sym typeface="+mn-ea"/>
              </a:rPr>
              <a:t>    for level = 1:numLevels-1</a:t>
            </a:r>
            <a:endParaRPr lang="en-US" altLang="zh-CN">
              <a:sym typeface="+mn-ea"/>
            </a:endParaRPr>
          </a:p>
          <a:p>
            <a:r>
              <a:rPr lang="en-US" altLang="zh-CN">
                <a:sym typeface="+mn-ea"/>
              </a:rPr>
              <a:t>        expanded = impyramid(gaussianPyr{level+1}, </a:t>
            </a:r>
            <a:endParaRPr lang="en-US" altLang="zh-CN">
              <a:sym typeface="+mn-ea"/>
            </a:endParaRPr>
          </a:p>
          <a:p>
            <a:r>
              <a:rPr lang="en-US" altLang="zh-CN">
                <a:sym typeface="+mn-ea"/>
              </a:rPr>
              <a:t>'expand');</a:t>
            </a:r>
            <a:endParaRPr lang="en-US" altLang="zh-CN">
              <a:sym typeface="+mn-ea"/>
            </a:endParaRPr>
          </a:p>
          <a:p>
            <a:r>
              <a:rPr lang="en-US" altLang="zh-CN">
                <a:sym typeface="+mn-ea"/>
              </a:rPr>
              <a:t>        expanded = imresize(expanded, size(gaussianPyr{level}));</a:t>
            </a:r>
            <a:endParaRPr lang="en-US" altLang="zh-CN">
              <a:sym typeface="+mn-ea"/>
            </a:endParaRPr>
          </a:p>
          <a:p>
            <a:r>
              <a:rPr lang="en-US" altLang="zh-CN">
                <a:sym typeface="+mn-ea"/>
              </a:rPr>
              <a:t>        laplacianPyr{level} = 	gaussianPyr{level} - expanded;</a:t>
            </a:r>
            <a:endParaRPr lang="en-US" altLang="zh-CN">
              <a:sym typeface="+mn-ea"/>
            </a:endParaRPr>
          </a:p>
          <a:p>
            <a:r>
              <a:rPr lang="en-US" altLang="zh-CN">
                <a:sym typeface="+mn-ea"/>
              </a:rPr>
              <a:t>         end</a:t>
            </a:r>
            <a:endParaRPr lang="en-US" altLang="zh-CN">
              <a:sym typeface="+mn-ea"/>
            </a:endParaRPr>
          </a:p>
          <a:p>
            <a:endParaRPr lang="en-US" altLang="zh-CN">
              <a:sym typeface="+mn-ea"/>
            </a:endParaRPr>
          </a:p>
        </p:txBody>
      </p:sp>
      <p:sp>
        <p:nvSpPr>
          <p:cNvPr id="17" name="Title 1"/>
          <p:cNvSpPr>
            <a:spLocks noGrp="1"/>
          </p:cNvSpPr>
          <p:nvPr>
            <p:ph type="title"/>
          </p:nvPr>
        </p:nvSpPr>
        <p:spPr>
          <a:xfrm>
            <a:off x="5500370" y="692785"/>
            <a:ext cx="5655310" cy="593090"/>
          </a:xfrm>
        </p:spPr>
        <p:txBody>
          <a:bodyPr anchor="b">
            <a:normAutofit/>
          </a:bodyPr>
          <a:p>
            <a:r>
              <a:rPr>
                <a:sym typeface="+mn-ea"/>
              </a:rPr>
              <a:t>Laplacian Pyramid</a:t>
            </a:r>
            <a:endParaRPr lang="en-US" altLang="zh-CN"/>
          </a:p>
        </p:txBody>
      </p:sp>
      <p:sp>
        <p:nvSpPr>
          <p:cNvPr id="6" name="文本框 5"/>
          <p:cNvSpPr txBox="1"/>
          <p:nvPr/>
        </p:nvSpPr>
        <p:spPr>
          <a:xfrm>
            <a:off x="5500370" y="1848485"/>
            <a:ext cx="5499100" cy="3692525"/>
          </a:xfrm>
          <a:prstGeom prst="rect">
            <a:avLst/>
          </a:prstGeom>
        </p:spPr>
        <p:txBody>
          <a:bodyPr wrap="square">
            <a:spAutoFit/>
          </a:bodyPr>
          <a:p>
            <a:pPr marL="0" indent="0" algn="l"/>
            <a:r>
              <a:rPr lang="en-US" altLang="zh-CN" sz="1800" b="1" i="0"/>
              <a:t>Downsampling:</a:t>
            </a:r>
            <a:r>
              <a:rPr lang="en-US" altLang="zh-CN" sz="1800" b="0" i="0"/>
              <a:t> Create the Gaussian pyramid by repeatedly applying a Gaussian filter and downsampling the image.</a:t>
            </a:r>
            <a:endParaRPr lang="en-US" altLang="zh-CN" sz="1800" b="0" i="0"/>
          </a:p>
          <a:p>
            <a:pPr marL="0" indent="0" algn="l"/>
            <a:endParaRPr lang="en-US" altLang="zh-CN" sz="1800" b="0" i="0"/>
          </a:p>
          <a:p>
            <a:pPr marL="0" indent="0" algn="l"/>
            <a:r>
              <a:rPr lang="en-US" altLang="zh-CN" sz="1800" b="1" i="0"/>
              <a:t>Upsampling and Subtraction: </a:t>
            </a:r>
            <a:r>
              <a:rPr lang="en-US" altLang="zh-CN" sz="1800" b="0" i="0"/>
              <a:t>For each level l, compute the Laplacian level by subtracting the expanded version of the next Gaussian level from the current Gaussian level:</a:t>
            </a:r>
            <a:endParaRPr lang="en-US" altLang="zh-CN" sz="1800" b="0" i="0"/>
          </a:p>
          <a:p>
            <a:pPr marL="0" indent="0" algn="l"/>
            <a:endParaRPr lang="en-US" altLang="zh-CN" sz="1800" b="0" i="0"/>
          </a:p>
          <a:p>
            <a:pPr marL="0" indent="0" algn="l"/>
            <a:endParaRPr lang="en-US" altLang="zh-CN" sz="1800" b="0" i="0"/>
          </a:p>
          <a:p>
            <a:pPr marL="0" indent="0" algn="l"/>
            <a:endParaRPr lang="en-US" altLang="zh-CN" sz="1800" b="0" i="0"/>
          </a:p>
          <a:p>
            <a:pPr marL="0" indent="0" algn="l"/>
            <a:r>
              <a:rPr lang="en-US" altLang="zh-CN" sz="1800" b="1" i="0"/>
              <a:t>Last Level: </a:t>
            </a:r>
            <a:r>
              <a:rPr lang="en-US" altLang="zh-CN" sz="1800" b="0" i="0"/>
              <a:t>The last level of the Laplacian pyramid is simply the last level of the Gaussian pyramid.</a:t>
            </a:r>
            <a:endParaRPr lang="en-US" altLang="zh-CN" sz="1800" b="0" i="0"/>
          </a:p>
        </p:txBody>
      </p:sp>
      <p:pic>
        <p:nvPicPr>
          <p:cNvPr id="3" name="图片 2"/>
          <p:cNvPicPr>
            <a:picLocks noChangeAspect="1"/>
          </p:cNvPicPr>
          <p:nvPr/>
        </p:nvPicPr>
        <p:blipFill>
          <a:blip r:embed="rId2"/>
          <a:stretch>
            <a:fillRect/>
          </a:stretch>
        </p:blipFill>
        <p:spPr>
          <a:xfrm>
            <a:off x="5620385" y="4204970"/>
            <a:ext cx="2714625" cy="4857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7" name="Picture Placeholder 46" descr="C:/Users/JianYing/Desktop/MatlabWork/mfifb/Lytro/lytro-02.jpglytro-02"/>
          <p:cNvPicPr>
            <a:picLocks noGrp="1" noChangeAspect="1"/>
          </p:cNvPicPr>
          <p:nvPr>
            <p:ph type="pic" sz="quarter" idx="13"/>
          </p:nvPr>
        </p:nvPicPr>
        <p:blipFill>
          <a:blip r:embed="rId1">
            <a:alphaModFix amt="0"/>
          </a:blip>
          <a:srcRect l="23427" r="23427"/>
          <a:stretch>
            <a:fillRect/>
          </a:stretch>
        </p:blipFill>
        <p:spPr>
          <a:xfrm>
            <a:off x="-28230" y="-9144"/>
            <a:ext cx="5481955" cy="6876288"/>
          </a:xfrm>
          <a:solidFill>
            <a:schemeClr val="accent1">
              <a:lumMod val="90000"/>
              <a:alpha val="55000"/>
            </a:schemeClr>
          </a:solidFill>
        </p:spPr>
      </p:pic>
      <p:cxnSp>
        <p:nvCxnSpPr>
          <p:cNvPr id="23" name="Straight Connector 22"/>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3860" y="1848485"/>
            <a:ext cx="3797300" cy="4799965"/>
          </a:xfrm>
          <a:prstGeom prst="rect">
            <a:avLst/>
          </a:prstGeom>
          <a:noFill/>
        </p:spPr>
        <p:txBody>
          <a:bodyPr wrap="square" rtlCol="0" anchor="t">
            <a:spAutoFit/>
          </a:bodyPr>
          <a:p>
            <a:pPr marL="0" lvl="0" indent="457200">
              <a:buNone/>
            </a:pPr>
            <a:r>
              <a:rPr lang="en-US" altLang="zh-CN">
                <a:ea typeface="宋体" panose="02010600030101010101" pitchFamily="2" charset="-122"/>
                <a:sym typeface="+mn-ea"/>
              </a:rPr>
              <a:t>% Read image</a:t>
            </a:r>
            <a:endParaRPr lang="en-US" altLang="zh-CN">
              <a:ea typeface="宋体" panose="02010600030101010101" pitchFamily="2" charset="-122"/>
              <a:sym typeface="+mn-ea"/>
            </a:endParaRPr>
          </a:p>
          <a:p>
            <a:pPr marL="0" lvl="0" indent="457200">
              <a:buNone/>
            </a:pPr>
            <a:r>
              <a:rPr lang="en-US" altLang="zh-CN">
                <a:ea typeface="宋体" panose="02010600030101010101" pitchFamily="2" charset="-122"/>
                <a:sym typeface="+mn-ea"/>
              </a:rPr>
              <a:t>    imgA = imread(imgAPath);</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imgB = imread(imgBPath);</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 </a:t>
            </a:r>
            <a:r>
              <a:rPr lang="en-US" altLang="zh-CN">
                <a:solidFill>
                  <a:schemeClr val="tx1"/>
                </a:solidFill>
                <a:ea typeface="宋体" panose="02010600030101010101" pitchFamily="2" charset="-122"/>
                <a:sym typeface="+mn-ea"/>
              </a:rPr>
              <a:t>Initialize the fused image</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fusedImage = zeros(size(imgA), 'like', imgA);</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 </a:t>
            </a:r>
            <a:r>
              <a:rPr lang="en-US" altLang="zh-CN">
                <a:solidFill>
                  <a:schemeClr val="tx1"/>
                </a:solidFill>
                <a:ea typeface="宋体" panose="02010600030101010101" pitchFamily="2" charset="-122"/>
                <a:sym typeface="+mn-ea"/>
              </a:rPr>
              <a:t>Perform fusion for each color channel</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for channel = 1:3</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 </a:t>
            </a:r>
            <a:r>
              <a:rPr lang="en-US" altLang="zh-CN">
                <a:solidFill>
                  <a:schemeClr val="tx1"/>
                </a:solidFill>
                <a:ea typeface="宋体" panose="02010600030101010101" pitchFamily="2" charset="-122"/>
                <a:sym typeface="+mn-ea"/>
              </a:rPr>
              <a:t>Fusion rule: select the brighter of each pixel</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fusedImage(:,:,channel) = max(imgA(:,:,channel), 	imgB(:,:,channel));</a:t>
            </a:r>
            <a:endParaRPr lang="en-US" altLang="zh-CN">
              <a:solidFill>
                <a:schemeClr val="tx1"/>
              </a:solidFill>
              <a:ea typeface="宋体" panose="02010600030101010101" pitchFamily="2" charset="-122"/>
              <a:sym typeface="+mn-ea"/>
            </a:endParaRPr>
          </a:p>
          <a:p>
            <a:pPr marL="0" lvl="0" indent="457200">
              <a:buNone/>
            </a:pPr>
            <a:r>
              <a:rPr lang="en-US" altLang="zh-CN">
                <a:ea typeface="宋体" panose="02010600030101010101" pitchFamily="2" charset="-122"/>
                <a:sym typeface="+mn-ea"/>
              </a:rPr>
              <a:t>    end</a:t>
            </a:r>
            <a:endParaRPr lang="en-US" altLang="zh-CN">
              <a:sym typeface="+mn-ea"/>
            </a:endParaRPr>
          </a:p>
        </p:txBody>
      </p:sp>
      <p:sp>
        <p:nvSpPr>
          <p:cNvPr id="17" name="Title 1"/>
          <p:cNvSpPr>
            <a:spLocks noGrp="1"/>
          </p:cNvSpPr>
          <p:nvPr>
            <p:ph type="title"/>
          </p:nvPr>
        </p:nvSpPr>
        <p:spPr>
          <a:xfrm>
            <a:off x="5454650" y="323850"/>
            <a:ext cx="5655310" cy="593090"/>
          </a:xfrm>
        </p:spPr>
        <p:txBody>
          <a:bodyPr anchor="b">
            <a:normAutofit/>
          </a:bodyPr>
          <a:p>
            <a:r>
              <a:rPr>
                <a:sym typeface="+mn-ea"/>
              </a:rPr>
              <a:t>Max</a:t>
            </a:r>
            <a:endParaRPr lang="en-US" altLang="zh-CN"/>
          </a:p>
        </p:txBody>
      </p:sp>
      <p:sp>
        <p:nvSpPr>
          <p:cNvPr id="6" name="文本框 5"/>
          <p:cNvSpPr txBox="1"/>
          <p:nvPr/>
        </p:nvSpPr>
        <p:spPr>
          <a:xfrm>
            <a:off x="5454015" y="992505"/>
            <a:ext cx="5499100" cy="5112385"/>
          </a:xfrm>
          <a:prstGeom prst="rect">
            <a:avLst/>
          </a:prstGeom>
        </p:spPr>
        <p:txBody>
          <a:bodyPr wrap="square">
            <a:noAutofit/>
          </a:bodyPr>
          <a:p>
            <a:pPr marL="0" indent="0" algn="l"/>
            <a:r>
              <a:rPr lang="en-US" altLang="zh-CN" sz="1800" i="0"/>
              <a:t>The fusion rule used here is based on the maximum value selection:</a:t>
            </a:r>
            <a:endParaRPr lang="en-US" altLang="zh-CN" sz="1800" i="0"/>
          </a:p>
          <a:p>
            <a:pPr marL="0" indent="0" algn="l"/>
            <a:endParaRPr lang="en-US" altLang="zh-CN" sz="1800" i="0"/>
          </a:p>
          <a:p>
            <a:pPr marL="0" indent="0" algn="l"/>
            <a:endParaRPr lang="en-US" altLang="zh-CN" sz="1800" i="0"/>
          </a:p>
          <a:p>
            <a:pPr marL="0" indent="0" algn="l"/>
            <a:r>
              <a:rPr lang="en-US" altLang="zh-CN" sz="1800" i="0"/>
              <a:t>Where:</a:t>
            </a:r>
            <a:endParaRPr lang="en-US" altLang="zh-CN" sz="1800" i="0"/>
          </a:p>
          <a:p>
            <a:pPr marL="0" indent="0" algn="l"/>
            <a:endParaRPr lang="en-US" altLang="zh-CN" sz="1800" i="0"/>
          </a:p>
          <a:p>
            <a:pPr marL="0" indent="0" algn="l"/>
            <a:endParaRPr lang="en-US" altLang="zh-CN" sz="1800" i="0"/>
          </a:p>
          <a:p>
            <a:pPr marL="0" indent="0" algn="l"/>
            <a:endParaRPr lang="en-US" altLang="zh-CN" sz="1800" b="1" i="0"/>
          </a:p>
          <a:p>
            <a:pPr marL="0" indent="0" algn="l"/>
            <a:r>
              <a:rPr lang="en-US" altLang="zh-CN" sz="1800" b="1" i="0"/>
              <a:t>Read Images:</a:t>
            </a:r>
            <a:r>
              <a:rPr lang="en-US" altLang="zh-CN" sz="1800" b="0" i="0"/>
              <a:t> </a:t>
            </a:r>
            <a:r>
              <a:rPr lang="en-US" altLang="zh-CN" sz="1800" b="0" i="0">
                <a:solidFill>
                  <a:srgbClr val="B2968E"/>
                </a:solidFill>
              </a:rPr>
              <a:t>imgA </a:t>
            </a:r>
            <a:r>
              <a:rPr lang="en-US" altLang="zh-CN" sz="1800" b="0" i="0"/>
              <a:t>and </a:t>
            </a:r>
            <a:r>
              <a:rPr lang="en-US" altLang="zh-CN" sz="1800" b="0" i="0">
                <a:solidFill>
                  <a:srgbClr val="B2968E"/>
                </a:solidFill>
              </a:rPr>
              <a:t>imgB </a:t>
            </a:r>
            <a:r>
              <a:rPr lang="en-US" altLang="zh-CN" sz="1800" b="0" i="0"/>
              <a:t>are read from their respective file paths using </a:t>
            </a:r>
            <a:r>
              <a:rPr lang="en-US" altLang="zh-CN" sz="1800" b="0" i="0">
                <a:solidFill>
                  <a:srgbClr val="B2968E"/>
                </a:solidFill>
              </a:rPr>
              <a:t>imread</a:t>
            </a:r>
            <a:r>
              <a:rPr lang="en-US" altLang="zh-CN" sz="1800" b="0" i="0"/>
              <a:t>.</a:t>
            </a:r>
            <a:endParaRPr lang="en-US" altLang="zh-CN" sz="1800" b="0" i="0"/>
          </a:p>
          <a:p>
            <a:pPr marL="0" indent="0" algn="l"/>
            <a:endParaRPr lang="en-US" altLang="zh-CN" sz="1800" b="0" i="0"/>
          </a:p>
          <a:p>
            <a:pPr marL="0" indent="0" algn="l"/>
            <a:r>
              <a:rPr lang="en-US" altLang="zh-CN" sz="1800" b="1" i="0"/>
              <a:t>Initialize Fused Image:</a:t>
            </a:r>
            <a:r>
              <a:rPr lang="en-US" altLang="zh-CN" sz="1800" b="0" i="0"/>
              <a:t> </a:t>
            </a:r>
            <a:r>
              <a:rPr lang="en-US" altLang="zh-CN" sz="1800" b="0" i="0">
                <a:solidFill>
                  <a:srgbClr val="B2968E"/>
                </a:solidFill>
              </a:rPr>
              <a:t>fusedImage </a:t>
            </a:r>
            <a:r>
              <a:rPr lang="en-US" altLang="zh-CN" sz="1800" b="0" i="0"/>
              <a:t>is initialized as a zero matrix with the same size and type as </a:t>
            </a:r>
            <a:r>
              <a:rPr lang="en-US" altLang="zh-CN" sz="1800" b="0" i="0">
                <a:solidFill>
                  <a:srgbClr val="B2968E"/>
                </a:solidFill>
              </a:rPr>
              <a:t>imgA</a:t>
            </a:r>
            <a:r>
              <a:rPr lang="en-US" altLang="zh-CN" sz="1800" b="0" i="0"/>
              <a:t>.</a:t>
            </a:r>
            <a:endParaRPr lang="en-US" altLang="zh-CN" sz="1800" b="0" i="0"/>
          </a:p>
          <a:p>
            <a:pPr marL="0" indent="0" algn="l"/>
            <a:endParaRPr lang="en-US" altLang="zh-CN" sz="1800" b="0" i="0"/>
          </a:p>
          <a:p>
            <a:pPr marL="0" indent="0" algn="l"/>
            <a:r>
              <a:rPr lang="en-US" altLang="zh-CN" sz="1800" b="1" i="0"/>
              <a:t>Fusion for Each Color Channel: </a:t>
            </a:r>
            <a:endParaRPr lang="en-US" altLang="zh-CN" sz="1800" b="1" i="0"/>
          </a:p>
          <a:p>
            <a:pPr marL="285750" indent="-285750" algn="l">
              <a:buFont typeface="Arial" panose="020B0604020202020204" pitchFamily="34" charset="0"/>
              <a:buChar char="•"/>
            </a:pPr>
            <a:r>
              <a:rPr lang="en-US" altLang="zh-CN" sz="1800" b="0" i="0"/>
              <a:t>The code iterates over each color channel (assuming </a:t>
            </a:r>
            <a:r>
              <a:rPr lang="en-US" altLang="zh-CN" sz="1800" b="0" i="0">
                <a:solidFill>
                  <a:srgbClr val="B2968E"/>
                </a:solidFill>
              </a:rPr>
              <a:t>RGB</a:t>
            </a:r>
            <a:r>
              <a:rPr lang="en-US" altLang="zh-CN" sz="1800" b="0" i="0"/>
              <a:t>, so there are three channels).</a:t>
            </a:r>
            <a:endParaRPr lang="en-US" altLang="zh-CN" sz="1800" b="0" i="0"/>
          </a:p>
          <a:p>
            <a:pPr marL="285750" indent="-285750" algn="l">
              <a:buFont typeface="Arial" panose="020B0604020202020204" pitchFamily="34" charset="0"/>
              <a:buChar char="•"/>
            </a:pPr>
            <a:r>
              <a:rPr lang="en-US" altLang="zh-CN" sz="1800" b="0" i="0"/>
              <a:t>For each channel, it applies the </a:t>
            </a:r>
            <a:r>
              <a:rPr lang="en-US" altLang="zh-CN" sz="1800" b="0" i="0">
                <a:solidFill>
                  <a:srgbClr val="B2968E"/>
                </a:solidFill>
              </a:rPr>
              <a:t>max </a:t>
            </a:r>
            <a:r>
              <a:rPr lang="en-US" altLang="zh-CN" sz="1800" b="0" i="0"/>
              <a:t>function to select the maximum intensity value for each pixel position between </a:t>
            </a:r>
            <a:r>
              <a:rPr lang="en-US" altLang="zh-CN" sz="1800" b="0" i="0">
                <a:solidFill>
                  <a:srgbClr val="B2968E"/>
                </a:solidFill>
              </a:rPr>
              <a:t>imgA </a:t>
            </a:r>
            <a:r>
              <a:rPr lang="en-US" altLang="zh-CN" sz="1800" b="0" i="0"/>
              <a:t>and </a:t>
            </a:r>
            <a:r>
              <a:rPr lang="en-US" altLang="zh-CN" sz="1800" b="0" i="0">
                <a:solidFill>
                  <a:srgbClr val="B2968E"/>
                </a:solidFill>
              </a:rPr>
              <a:t>imgB</a:t>
            </a:r>
            <a:r>
              <a:rPr lang="en-US" altLang="zh-CN" sz="1800" b="0" i="0"/>
              <a:t>.</a:t>
            </a:r>
            <a:endParaRPr lang="en-US" altLang="zh-CN" sz="1800" b="0" i="0"/>
          </a:p>
          <a:p>
            <a:pPr marL="285750" indent="-285750" algn="l">
              <a:buFont typeface="Arial" panose="020B0604020202020204" pitchFamily="34" charset="0"/>
              <a:buChar char="•"/>
            </a:pPr>
            <a:endParaRPr lang="en-US" altLang="zh-CN" sz="1800" b="0" i="0"/>
          </a:p>
          <a:p>
            <a:pPr indent="0" algn="l">
              <a:buFont typeface="Arial" panose="020B0604020202020204" pitchFamily="34" charset="0"/>
              <a:buNone/>
            </a:pPr>
            <a:endParaRPr lang="en-US" altLang="zh-CN" sz="1800" b="0" i="0"/>
          </a:p>
        </p:txBody>
      </p:sp>
      <p:pic>
        <p:nvPicPr>
          <p:cNvPr id="4" name="图片 3"/>
          <p:cNvPicPr>
            <a:picLocks noChangeAspect="1"/>
          </p:cNvPicPr>
          <p:nvPr/>
        </p:nvPicPr>
        <p:blipFill>
          <a:blip r:embed="rId2"/>
          <a:stretch>
            <a:fillRect/>
          </a:stretch>
        </p:blipFill>
        <p:spPr>
          <a:xfrm>
            <a:off x="5500370" y="1622425"/>
            <a:ext cx="5772150" cy="457200"/>
          </a:xfrm>
          <a:prstGeom prst="rect">
            <a:avLst/>
          </a:prstGeom>
        </p:spPr>
      </p:pic>
      <p:pic>
        <p:nvPicPr>
          <p:cNvPr id="5" name="图片 4"/>
          <p:cNvPicPr>
            <a:picLocks noChangeAspect="1"/>
          </p:cNvPicPr>
          <p:nvPr/>
        </p:nvPicPr>
        <p:blipFill>
          <a:blip r:embed="rId3"/>
          <a:stretch>
            <a:fillRect/>
          </a:stretch>
        </p:blipFill>
        <p:spPr>
          <a:xfrm>
            <a:off x="5494020" y="2413000"/>
            <a:ext cx="6076950" cy="7048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16" name="Picture Placeholder 15" descr="A person stretching in a gym"/>
          <p:cNvPicPr>
            <a:picLocks noGrp="1" noChangeAspect="1"/>
          </p:cNvPicPr>
          <p:nvPr>
            <p:ph type="pic" sz="quarter" idx="10"/>
          </p:nvPr>
        </p:nvPicPr>
        <p:blipFill>
          <a:blip r:embed="rId1">
            <a:alphaModFix amt="0"/>
          </a:blip>
          <a:srcRect l="44" r="44"/>
          <a:stretch>
            <a:fillRect/>
          </a:stretch>
        </p:blipFill>
        <p:spPr>
          <a:xfrm>
            <a:off x="0" y="-5080"/>
            <a:ext cx="6576291" cy="6872605"/>
          </a:xfrm>
          <a:solidFill>
            <a:schemeClr val="bg1">
              <a:lumMod val="95000"/>
              <a:alpha val="83000"/>
            </a:schemeClr>
          </a:solidFill>
        </p:spPr>
      </p:pic>
      <p:cxnSp>
        <p:nvCxnSpPr>
          <p:cNvPr id="21" name="Straight Connector 20"/>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6299200" y="528320"/>
            <a:ext cx="5655310" cy="593090"/>
          </a:xfrm>
        </p:spPr>
        <p:txBody>
          <a:bodyPr anchor="b">
            <a:normAutofit/>
          </a:bodyPr>
          <a:p>
            <a:r>
              <a:rPr lang="en-US" dirty="0">
                <a:sym typeface="+mn-ea"/>
              </a:rPr>
              <a:t>NSCT</a:t>
            </a:r>
            <a:endParaRPr lang="en-US" altLang="zh-CN"/>
          </a:p>
        </p:txBody>
      </p:sp>
      <p:sp>
        <p:nvSpPr>
          <p:cNvPr id="8" name="文本框 7"/>
          <p:cNvSpPr txBox="1"/>
          <p:nvPr/>
        </p:nvSpPr>
        <p:spPr>
          <a:xfrm>
            <a:off x="6299200" y="1110615"/>
            <a:ext cx="5546725" cy="4956810"/>
          </a:xfrm>
          <a:prstGeom prst="rect">
            <a:avLst/>
          </a:prstGeom>
          <a:noFill/>
        </p:spPr>
        <p:txBody>
          <a:bodyPr wrap="square" rtlCol="0" anchor="t">
            <a:noAutofit/>
          </a:bodyPr>
          <a:p>
            <a:pPr marL="0" lvl="1" indent="0">
              <a:buNone/>
            </a:pPr>
            <a:r>
              <a:rPr lang="en-US" altLang="zh-CN" b="1">
                <a:solidFill>
                  <a:schemeClr val="bg1"/>
                </a:solidFill>
                <a:ea typeface="宋体" panose="02010600030101010101" pitchFamily="2" charset="-122"/>
                <a:sym typeface="+mn-ea"/>
              </a:rPr>
              <a:t>Initialize Fused Coefficients: </a:t>
            </a:r>
            <a:r>
              <a:rPr lang="en-US" altLang="zh-CN">
                <a:solidFill>
                  <a:srgbClr val="D6BEBE"/>
                </a:solidFill>
                <a:ea typeface="宋体" panose="02010600030101010101" pitchFamily="2" charset="-122"/>
                <a:sym typeface="+mn-ea"/>
              </a:rPr>
              <a:t>fusedCoeffs </a:t>
            </a:r>
            <a:r>
              <a:rPr lang="en-US" altLang="zh-CN">
                <a:solidFill>
                  <a:schemeClr val="bg1"/>
                </a:solidFill>
                <a:ea typeface="宋体" panose="02010600030101010101" pitchFamily="2" charset="-122"/>
                <a:sym typeface="+mn-ea"/>
              </a:rPr>
              <a:t>is initialized with the coefficients from </a:t>
            </a:r>
            <a:r>
              <a:rPr lang="en-US" altLang="zh-CN">
                <a:solidFill>
                  <a:srgbClr val="D6BEBE"/>
                </a:solidFill>
                <a:ea typeface="宋体" panose="02010600030101010101" pitchFamily="2" charset="-122"/>
                <a:sym typeface="+mn-ea"/>
              </a:rPr>
              <a:t>img1</a:t>
            </a:r>
            <a:r>
              <a:rPr lang="en-US" altLang="zh-CN">
                <a:solidFill>
                  <a:schemeClr val="bg1"/>
                </a:solidFill>
                <a:ea typeface="宋体" panose="02010600030101010101" pitchFamily="2" charset="-122"/>
                <a:sym typeface="+mn-ea"/>
              </a:rPr>
              <a:t>.</a:t>
            </a:r>
            <a:endParaRPr lang="en-US" altLang="zh-CN">
              <a:solidFill>
                <a:schemeClr val="bg1"/>
              </a:solidFill>
              <a:ea typeface="宋体" panose="02010600030101010101" pitchFamily="2" charset="-122"/>
              <a:sym typeface="+mn-ea"/>
            </a:endParaRPr>
          </a:p>
          <a:p>
            <a:pPr marL="0" lvl="1" indent="0">
              <a:buNone/>
            </a:pPr>
            <a:r>
              <a:rPr lang="en-US" altLang="zh-CN" b="1">
                <a:solidFill>
                  <a:schemeClr val="bg1"/>
                </a:solidFill>
                <a:ea typeface="宋体" panose="02010600030101010101" pitchFamily="2" charset="-122"/>
                <a:sym typeface="+mn-ea"/>
              </a:rPr>
              <a:t>Low-Frequency Sub-band Fusion:</a:t>
            </a:r>
            <a:r>
              <a:rPr lang="en-US" altLang="zh-CN">
                <a:solidFill>
                  <a:schemeClr val="bg1"/>
                </a:solidFill>
                <a:ea typeface="宋体" panose="02010600030101010101" pitchFamily="2" charset="-122"/>
                <a:sym typeface="+mn-ea"/>
              </a:rPr>
              <a:t> The low-frequency sub-band is fused by averaging the coefficients from both images:</a:t>
            </a: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0" lvl="1" indent="0">
              <a:buNone/>
            </a:pPr>
            <a:r>
              <a:rPr lang="en-US" altLang="zh-CN" b="1">
                <a:solidFill>
                  <a:schemeClr val="bg1"/>
                </a:solidFill>
                <a:ea typeface="宋体" panose="02010600030101010101" pitchFamily="2" charset="-122"/>
                <a:sym typeface="+mn-ea"/>
              </a:rPr>
              <a:t>High-Frequency Sub-band Fusion: </a:t>
            </a:r>
            <a:endParaRPr lang="en-US" altLang="zh-CN" b="1">
              <a:solidFill>
                <a:schemeClr val="bg1"/>
              </a:solidFill>
              <a:ea typeface="宋体" panose="02010600030101010101" pitchFamily="2" charset="-122"/>
              <a:sym typeface="+mn-ea"/>
            </a:endParaRPr>
          </a:p>
          <a:p>
            <a:pPr marL="285750" lvl="1" indent="-285750">
              <a:buFont typeface="Arial" panose="020B0604020202020204" pitchFamily="34" charset="0"/>
              <a:buChar char="•"/>
            </a:pPr>
            <a:r>
              <a:rPr lang="en-US" altLang="zh-CN">
                <a:solidFill>
                  <a:schemeClr val="bg1"/>
                </a:solidFill>
                <a:ea typeface="宋体" panose="02010600030101010101" pitchFamily="2" charset="-122"/>
                <a:sym typeface="+mn-ea"/>
              </a:rPr>
              <a:t>For each high-frequency sub-band, the absolute maximum selection rule is applied:</a:t>
            </a:r>
            <a:endParaRPr lang="en-US" altLang="zh-CN">
              <a:solidFill>
                <a:schemeClr val="bg1"/>
              </a:solidFill>
              <a:ea typeface="宋体" panose="02010600030101010101" pitchFamily="2" charset="-122"/>
              <a:sym typeface="+mn-ea"/>
            </a:endParaRPr>
          </a:p>
          <a:p>
            <a:pPr marL="285750" lvl="1" indent="-285750">
              <a:buFont typeface="Arial" panose="020B0604020202020204" pitchFamily="34" charset="0"/>
              <a:buChar char="•"/>
            </a:pPr>
            <a:endParaRPr lang="en-US" altLang="zh-CN">
              <a:solidFill>
                <a:schemeClr val="bg1"/>
              </a:solidFill>
              <a:ea typeface="宋体" panose="02010600030101010101" pitchFamily="2" charset="-122"/>
              <a:sym typeface="+mn-ea"/>
            </a:endParaRPr>
          </a:p>
          <a:p>
            <a:pPr marL="285750" lvl="1" indent="-285750">
              <a:buFont typeface="Arial" panose="020B0604020202020204" pitchFamily="34" charset="0"/>
              <a:buChar char="•"/>
            </a:pPr>
            <a:endParaRPr lang="en-US" altLang="zh-CN">
              <a:solidFill>
                <a:schemeClr val="bg1"/>
              </a:solidFill>
              <a:ea typeface="宋体" panose="02010600030101010101" pitchFamily="2" charset="-122"/>
              <a:sym typeface="+mn-ea"/>
            </a:endParaRPr>
          </a:p>
          <a:p>
            <a:pPr marL="285750" lvl="1" indent="-285750">
              <a:buFont typeface="Arial" panose="020B0604020202020204" pitchFamily="34" charset="0"/>
              <a:buChar char="•"/>
            </a:pPr>
            <a:r>
              <a:rPr lang="en-US" altLang="zh-CN">
                <a:solidFill>
                  <a:schemeClr val="bg1"/>
                </a:solidFill>
                <a:ea typeface="宋体" panose="02010600030101010101" pitchFamily="2" charset="-122"/>
                <a:sym typeface="+mn-ea"/>
              </a:rPr>
              <a:t>The fused coefficients are chosen based on this mask: </a:t>
            </a: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p:txBody>
      </p:sp>
      <p:sp>
        <p:nvSpPr>
          <p:cNvPr id="7" name="文本框 6"/>
          <p:cNvSpPr txBox="1"/>
          <p:nvPr/>
        </p:nvSpPr>
        <p:spPr>
          <a:xfrm>
            <a:off x="261620" y="929640"/>
            <a:ext cx="4657090" cy="5908040"/>
          </a:xfrm>
          <a:prstGeom prst="rect">
            <a:avLst/>
          </a:prstGeom>
          <a:noFill/>
        </p:spPr>
        <p:txBody>
          <a:bodyPr wrap="square" rtlCol="0" anchor="t">
            <a:spAutoFit/>
          </a:bodyPr>
          <a:p>
            <a:pPr marL="0" lvl="0" indent="457200">
              <a:buNone/>
            </a:pPr>
            <a:r>
              <a:rPr lang="en-US" altLang="zh-CN">
                <a:solidFill>
                  <a:schemeClr val="tx1"/>
                </a:solidFill>
                <a:ea typeface="宋体" panose="02010600030101010101" pitchFamily="2" charset="-122"/>
                <a:sym typeface="+mn-ea"/>
              </a:rPr>
              <a:t>% Perform NSCT decomposition</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coeffs1 = nsctdec(img1, nlevels, </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dfi</a:t>
            </a:r>
            <a:r>
              <a:rPr lang="en-US" altLang="zh-CN">
                <a:solidFill>
                  <a:schemeClr val="tx1"/>
                </a:solidFill>
                <a:ea typeface="宋体" panose="02010600030101010101" pitchFamily="2" charset="-122"/>
                <a:sym typeface="+mn-ea"/>
              </a:rPr>
              <a:t>lt, pfilt);</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coeffs2 = nsctdec(img2, nlevels, </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dfilt, pfilt);</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 Initialize fusion coefficients</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fusedCoeffs = coeffs1;    </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 Fuse low frequency subbands</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fusedCoeffs{1} = (coeffs1{1} + coeffs2{1}) / 2;    </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 Fuse high frequency subbands</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for i = 2:length(coeffs1)</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for j = 1:length(coeffs1{i})</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 Use absolute maximum selection rule</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mask = abs(coeffs1{i}{j}) &gt; abs(coeffs2{i}{j});</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fusedCoeffs{i}{j} = coeffs1{i}{j} .* mask + coeffs2{i}{j} .* ~mask;</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end</a:t>
            </a:r>
            <a:endParaRPr lang="en-US" altLang="zh-CN">
              <a:solidFill>
                <a:schemeClr val="tx1"/>
              </a:solidFill>
              <a:ea typeface="宋体" panose="02010600030101010101" pitchFamily="2" charset="-122"/>
              <a:sym typeface="+mn-ea"/>
            </a:endParaRPr>
          </a:p>
          <a:p>
            <a:pPr marL="0" lvl="0" indent="457200">
              <a:buNone/>
            </a:pPr>
            <a:r>
              <a:rPr lang="en-US" altLang="zh-CN">
                <a:solidFill>
                  <a:schemeClr val="tx1"/>
                </a:solidFill>
                <a:ea typeface="宋体" panose="02010600030101010101" pitchFamily="2" charset="-122"/>
                <a:sym typeface="+mn-ea"/>
              </a:rPr>
              <a:t>    end</a:t>
            </a:r>
            <a:endParaRPr lang="en-US" altLang="zh-CN">
              <a:solidFill>
                <a:schemeClr val="tx1"/>
              </a:solidFill>
              <a:ea typeface="宋体" panose="02010600030101010101" pitchFamily="2" charset="-122"/>
              <a:sym typeface="+mn-ea"/>
            </a:endParaRPr>
          </a:p>
        </p:txBody>
      </p:sp>
      <p:pic>
        <p:nvPicPr>
          <p:cNvPr id="3" name="图片 2"/>
          <p:cNvPicPr>
            <a:picLocks noChangeAspect="1"/>
          </p:cNvPicPr>
          <p:nvPr/>
        </p:nvPicPr>
        <p:blipFill>
          <a:blip r:embed="rId2"/>
          <a:stretch>
            <a:fillRect/>
          </a:stretch>
        </p:blipFill>
        <p:spPr>
          <a:xfrm>
            <a:off x="6658610" y="2585720"/>
            <a:ext cx="4438650" cy="657225"/>
          </a:xfrm>
          <a:prstGeom prst="rect">
            <a:avLst/>
          </a:prstGeom>
        </p:spPr>
      </p:pic>
      <p:pic>
        <p:nvPicPr>
          <p:cNvPr id="5" name="图片 4"/>
          <p:cNvPicPr>
            <a:picLocks noChangeAspect="1"/>
          </p:cNvPicPr>
          <p:nvPr/>
        </p:nvPicPr>
        <p:blipFill>
          <a:blip r:embed="rId3"/>
          <a:stretch>
            <a:fillRect/>
          </a:stretch>
        </p:blipFill>
        <p:spPr>
          <a:xfrm>
            <a:off x="6658610" y="4234180"/>
            <a:ext cx="4391025" cy="342900"/>
          </a:xfrm>
          <a:prstGeom prst="rect">
            <a:avLst/>
          </a:prstGeom>
        </p:spPr>
      </p:pic>
      <p:pic>
        <p:nvPicPr>
          <p:cNvPr id="6" name="图片 5"/>
          <p:cNvPicPr>
            <a:picLocks noChangeAspect="1"/>
          </p:cNvPicPr>
          <p:nvPr/>
        </p:nvPicPr>
        <p:blipFill>
          <a:blip r:embed="rId4"/>
          <a:srcRect r="37998" b="-18211"/>
          <a:stretch>
            <a:fillRect/>
          </a:stretch>
        </p:blipFill>
        <p:spPr>
          <a:xfrm>
            <a:off x="6658610" y="5360035"/>
            <a:ext cx="4759960" cy="461645"/>
          </a:xfrm>
          <a:prstGeom prst="rect">
            <a:avLst/>
          </a:prstGeom>
        </p:spPr>
      </p:pic>
      <p:pic>
        <p:nvPicPr>
          <p:cNvPr id="9" name="图片 8"/>
          <p:cNvPicPr>
            <a:picLocks noChangeAspect="1"/>
          </p:cNvPicPr>
          <p:nvPr/>
        </p:nvPicPr>
        <p:blipFill>
          <a:blip r:embed="rId4"/>
          <a:srcRect l="62002" t="-36911"/>
          <a:stretch>
            <a:fillRect/>
          </a:stretch>
        </p:blipFill>
        <p:spPr>
          <a:xfrm>
            <a:off x="6658610" y="5594350"/>
            <a:ext cx="2917190" cy="5346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矩形 19"/>
          <p:cNvSpPr/>
          <p:nvPr/>
        </p:nvSpPr>
        <p:spPr>
          <a:xfrm>
            <a:off x="10160" y="-19685"/>
            <a:ext cx="12179935" cy="6888480"/>
          </a:xfrm>
          <a:prstGeom prst="rect">
            <a:avLst/>
          </a:prstGeom>
          <a:solidFill>
            <a:schemeClr val="tx1">
              <a:alpha val="54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Title 1"/>
          <p:cNvSpPr>
            <a:spLocks noGrp="1"/>
          </p:cNvSpPr>
          <p:nvPr>
            <p:ph type="title"/>
          </p:nvPr>
        </p:nvSpPr>
        <p:spPr>
          <a:xfrm>
            <a:off x="4945380" y="1738630"/>
            <a:ext cx="1947545" cy="593090"/>
          </a:xfrm>
        </p:spPr>
        <p:txBody>
          <a:bodyPr anchor="b">
            <a:normAutofit/>
          </a:bodyPr>
          <a:p>
            <a:pPr algn="ctr"/>
            <a:r>
              <a:rPr sz="2000">
                <a:solidFill>
                  <a:schemeClr val="bg1"/>
                </a:solidFill>
                <a:sym typeface="+mn-ea"/>
              </a:rPr>
              <a:t>Curvelet</a:t>
            </a:r>
            <a:endParaRPr lang="en-US" altLang="zh-CN" sz="2000">
              <a:solidFill>
                <a:schemeClr val="bg1"/>
              </a:solidFill>
              <a:sym typeface="+mn-ea"/>
            </a:endParaRPr>
          </a:p>
        </p:txBody>
      </p:sp>
      <p:sp>
        <p:nvSpPr>
          <p:cNvPr id="10" name="Title 1"/>
          <p:cNvSpPr>
            <a:spLocks noGrp="1"/>
          </p:cNvSpPr>
          <p:nvPr/>
        </p:nvSpPr>
        <p:spPr>
          <a:xfrm>
            <a:off x="8026400" y="1538605"/>
            <a:ext cx="3380740" cy="80962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sz="2000">
                <a:solidFill>
                  <a:schemeClr val="bg1"/>
                </a:solidFill>
                <a:sym typeface="+mn-ea"/>
              </a:rPr>
              <a:t>Laplacian Pyramid</a:t>
            </a:r>
            <a:endParaRPr lang="en-US" altLang="zh-CN" sz="2000">
              <a:solidFill>
                <a:schemeClr val="bg1"/>
              </a:solidFill>
              <a:sym typeface="+mn-ea"/>
            </a:endParaRPr>
          </a:p>
        </p:txBody>
      </p:sp>
      <p:sp>
        <p:nvSpPr>
          <p:cNvPr id="13" name="Title 1"/>
          <p:cNvSpPr>
            <a:spLocks noGrp="1"/>
          </p:cNvSpPr>
          <p:nvPr/>
        </p:nvSpPr>
        <p:spPr>
          <a:xfrm>
            <a:off x="9151620" y="4101465"/>
            <a:ext cx="1058545" cy="466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ltLang="zh-CN" sz="2000">
                <a:solidFill>
                  <a:schemeClr val="bg1"/>
                </a:solidFill>
                <a:sym typeface="+mn-ea"/>
              </a:rPr>
              <a:t>Max</a:t>
            </a:r>
            <a:endParaRPr lang="en-US" altLang="zh-CN" sz="2000">
              <a:solidFill>
                <a:schemeClr val="bg1"/>
              </a:solidFill>
              <a:sym typeface="+mn-ea"/>
            </a:endParaRPr>
          </a:p>
        </p:txBody>
      </p:sp>
      <p:sp>
        <p:nvSpPr>
          <p:cNvPr id="14" name="Title 1"/>
          <p:cNvSpPr>
            <a:spLocks noGrp="1"/>
          </p:cNvSpPr>
          <p:nvPr/>
        </p:nvSpPr>
        <p:spPr>
          <a:xfrm>
            <a:off x="9199880" y="6400165"/>
            <a:ext cx="1020445" cy="4159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ltLang="zh-CN" sz="2000">
                <a:solidFill>
                  <a:schemeClr val="bg1"/>
                </a:solidFill>
                <a:sym typeface="+mn-ea"/>
              </a:rPr>
              <a:t>NSCT</a:t>
            </a:r>
            <a:endParaRPr lang="en-US" altLang="zh-CN" sz="2000">
              <a:solidFill>
                <a:schemeClr val="bg1"/>
              </a:solidFill>
              <a:sym typeface="+mn-ea"/>
            </a:endParaRPr>
          </a:p>
        </p:txBody>
      </p:sp>
      <p:grpSp>
        <p:nvGrpSpPr>
          <p:cNvPr id="34" name="组合 33"/>
          <p:cNvGrpSpPr/>
          <p:nvPr/>
        </p:nvGrpSpPr>
        <p:grpSpPr>
          <a:xfrm>
            <a:off x="859155" y="3717290"/>
            <a:ext cx="2607310" cy="2124710"/>
            <a:chOff x="1223" y="5854"/>
            <a:chExt cx="4106" cy="3346"/>
          </a:xfrm>
        </p:grpSpPr>
        <p:sp>
          <p:nvSpPr>
            <p:cNvPr id="16" name="Title 1"/>
            <p:cNvSpPr>
              <a:spLocks noGrp="1"/>
            </p:cNvSpPr>
            <p:nvPr/>
          </p:nvSpPr>
          <p:spPr>
            <a:xfrm>
              <a:off x="1223" y="8266"/>
              <a:ext cx="4107" cy="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ltLang="en-US" sz="2000" dirty="0">
                  <a:sym typeface="+mn-ea"/>
                </a:rPr>
                <a:t>original image B</a:t>
              </a:r>
              <a:endParaRPr lang="en-US" altLang="en-US" sz="2000" dirty="0">
                <a:solidFill>
                  <a:schemeClr val="bg1"/>
                </a:solidFill>
                <a:sym typeface="+mn-ea"/>
              </a:endParaRPr>
            </a:p>
          </p:txBody>
        </p:sp>
        <p:pic>
          <p:nvPicPr>
            <p:cNvPr id="19" name="图片 18" descr="lytro-04-B"/>
            <p:cNvPicPr>
              <a:picLocks noChangeAspect="1"/>
            </p:cNvPicPr>
            <p:nvPr/>
          </p:nvPicPr>
          <p:blipFill>
            <a:blip r:embed="rId1"/>
            <a:stretch>
              <a:fillRect/>
            </a:stretch>
          </p:blipFill>
          <p:spPr>
            <a:xfrm>
              <a:off x="1283" y="5854"/>
              <a:ext cx="3969" cy="2661"/>
            </a:xfrm>
            <a:prstGeom prst="rect">
              <a:avLst/>
            </a:prstGeom>
          </p:spPr>
        </p:pic>
      </p:grpSp>
      <p:grpSp>
        <p:nvGrpSpPr>
          <p:cNvPr id="33" name="组合 32"/>
          <p:cNvGrpSpPr/>
          <p:nvPr/>
        </p:nvGrpSpPr>
        <p:grpSpPr>
          <a:xfrm>
            <a:off x="701040" y="988060"/>
            <a:ext cx="2912110" cy="2120900"/>
            <a:chOff x="974" y="1556"/>
            <a:chExt cx="4586" cy="3340"/>
          </a:xfrm>
        </p:grpSpPr>
        <p:sp>
          <p:nvSpPr>
            <p:cNvPr id="18" name="Title 1"/>
            <p:cNvSpPr>
              <a:spLocks noGrp="1"/>
            </p:cNvSpPr>
            <p:nvPr/>
          </p:nvSpPr>
          <p:spPr>
            <a:xfrm>
              <a:off x="974" y="3962"/>
              <a:ext cx="4587" cy="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ltLang="en-US" sz="2000" dirty="0">
                  <a:sym typeface="+mn-ea"/>
                </a:rPr>
                <a:t>original image A</a:t>
              </a:r>
              <a:endParaRPr lang="en-US" altLang="en-US" sz="2000" dirty="0">
                <a:solidFill>
                  <a:schemeClr val="bg1"/>
                </a:solidFill>
                <a:sym typeface="+mn-ea"/>
              </a:endParaRPr>
            </a:p>
          </p:txBody>
        </p:sp>
        <p:pic>
          <p:nvPicPr>
            <p:cNvPr id="22" name="图片 21" descr="lytro-04-A"/>
            <p:cNvPicPr>
              <a:picLocks noChangeAspect="1"/>
            </p:cNvPicPr>
            <p:nvPr/>
          </p:nvPicPr>
          <p:blipFill>
            <a:blip r:embed="rId2"/>
            <a:stretch>
              <a:fillRect/>
            </a:stretch>
          </p:blipFill>
          <p:spPr>
            <a:xfrm>
              <a:off x="1283" y="1556"/>
              <a:ext cx="3969" cy="2660"/>
            </a:xfrm>
            <a:prstGeom prst="rect">
              <a:avLst/>
            </a:prstGeom>
          </p:spPr>
        </p:pic>
      </p:grpSp>
      <p:pic>
        <p:nvPicPr>
          <p:cNvPr id="27" name="图片 26" descr="lytro-04"/>
          <p:cNvPicPr>
            <a:picLocks noChangeAspect="1"/>
          </p:cNvPicPr>
          <p:nvPr/>
        </p:nvPicPr>
        <p:blipFill>
          <a:blip r:embed="rId3"/>
          <a:stretch>
            <a:fillRect/>
          </a:stretch>
        </p:blipFill>
        <p:spPr>
          <a:xfrm>
            <a:off x="4626610" y="245745"/>
            <a:ext cx="2520000" cy="1689032"/>
          </a:xfrm>
          <a:prstGeom prst="rect">
            <a:avLst/>
          </a:prstGeom>
        </p:spPr>
      </p:pic>
      <p:grpSp>
        <p:nvGrpSpPr>
          <p:cNvPr id="35" name="组合 34"/>
          <p:cNvGrpSpPr/>
          <p:nvPr/>
        </p:nvGrpSpPr>
        <p:grpSpPr>
          <a:xfrm>
            <a:off x="4626610" y="2480310"/>
            <a:ext cx="2519680" cy="2111375"/>
            <a:chOff x="5944" y="3539"/>
            <a:chExt cx="3968" cy="3325"/>
          </a:xfrm>
        </p:grpSpPr>
        <p:sp>
          <p:nvSpPr>
            <p:cNvPr id="8" name="Title 1"/>
            <p:cNvSpPr>
              <a:spLocks noGrp="1"/>
            </p:cNvSpPr>
            <p:nvPr/>
          </p:nvSpPr>
          <p:spPr>
            <a:xfrm>
              <a:off x="6305" y="6116"/>
              <a:ext cx="3247" cy="7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altLang="zh-CN" sz="2000">
                  <a:solidFill>
                    <a:schemeClr val="bg1"/>
                  </a:solidFill>
                </a:rPr>
                <a:t>Gradient</a:t>
              </a:r>
              <a:endParaRPr lang="en-US" altLang="zh-CN" sz="2000">
                <a:solidFill>
                  <a:schemeClr val="bg1"/>
                </a:solidFill>
              </a:endParaRPr>
            </a:p>
          </p:txBody>
        </p:sp>
        <p:pic>
          <p:nvPicPr>
            <p:cNvPr id="28" name="图片 27" descr="lytro-04"/>
            <p:cNvPicPr>
              <a:picLocks noChangeAspect="1"/>
            </p:cNvPicPr>
            <p:nvPr/>
          </p:nvPicPr>
          <p:blipFill>
            <a:blip r:embed="rId4"/>
            <a:stretch>
              <a:fillRect/>
            </a:stretch>
          </p:blipFill>
          <p:spPr>
            <a:xfrm>
              <a:off x="5944" y="3539"/>
              <a:ext cx="3969" cy="2660"/>
            </a:xfrm>
            <a:prstGeom prst="rect">
              <a:avLst/>
            </a:prstGeom>
          </p:spPr>
        </p:pic>
      </p:grpSp>
      <p:grpSp>
        <p:nvGrpSpPr>
          <p:cNvPr id="36" name="组合 35"/>
          <p:cNvGrpSpPr/>
          <p:nvPr/>
        </p:nvGrpSpPr>
        <p:grpSpPr>
          <a:xfrm>
            <a:off x="4626610" y="4714875"/>
            <a:ext cx="2519680" cy="2106295"/>
            <a:chOff x="6056" y="6934"/>
            <a:chExt cx="3968" cy="3317"/>
          </a:xfrm>
        </p:grpSpPr>
        <p:sp>
          <p:nvSpPr>
            <p:cNvPr id="12" name="Title 1"/>
            <p:cNvSpPr>
              <a:spLocks noGrp="1"/>
            </p:cNvSpPr>
            <p:nvPr/>
          </p:nvSpPr>
          <p:spPr>
            <a:xfrm>
              <a:off x="6897" y="9317"/>
              <a:ext cx="2287" cy="9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ltLang="zh-CN" sz="2000">
                  <a:solidFill>
                    <a:schemeClr val="bg1"/>
                  </a:solidFill>
                  <a:sym typeface="+mn-ea"/>
                </a:rPr>
                <a:t>IDWT</a:t>
              </a:r>
              <a:endParaRPr lang="en-US" altLang="zh-CN" sz="2000">
                <a:solidFill>
                  <a:schemeClr val="bg1"/>
                </a:solidFill>
                <a:sym typeface="+mn-ea"/>
              </a:endParaRPr>
            </a:p>
          </p:txBody>
        </p:sp>
        <p:pic>
          <p:nvPicPr>
            <p:cNvPr id="29" name="图片 28" descr="lytro-04"/>
            <p:cNvPicPr>
              <a:picLocks noChangeAspect="1"/>
            </p:cNvPicPr>
            <p:nvPr/>
          </p:nvPicPr>
          <p:blipFill>
            <a:blip r:embed="rId5"/>
            <a:stretch>
              <a:fillRect/>
            </a:stretch>
          </p:blipFill>
          <p:spPr>
            <a:xfrm>
              <a:off x="6056" y="6934"/>
              <a:ext cx="3969" cy="2660"/>
            </a:xfrm>
            <a:prstGeom prst="rect">
              <a:avLst/>
            </a:prstGeom>
          </p:spPr>
        </p:pic>
      </p:grpSp>
      <p:pic>
        <p:nvPicPr>
          <p:cNvPr id="30" name="图片 29" descr="lytro-04"/>
          <p:cNvPicPr>
            <a:picLocks noChangeAspect="1"/>
          </p:cNvPicPr>
          <p:nvPr/>
        </p:nvPicPr>
        <p:blipFill>
          <a:blip r:embed="rId6"/>
          <a:stretch>
            <a:fillRect/>
          </a:stretch>
        </p:blipFill>
        <p:spPr>
          <a:xfrm>
            <a:off x="8449945" y="241935"/>
            <a:ext cx="2520000" cy="1689032"/>
          </a:xfrm>
          <a:prstGeom prst="rect">
            <a:avLst/>
          </a:prstGeom>
        </p:spPr>
      </p:pic>
      <p:pic>
        <p:nvPicPr>
          <p:cNvPr id="31" name="图片 30" descr="lytro-04"/>
          <p:cNvPicPr>
            <a:picLocks noChangeAspect="1"/>
          </p:cNvPicPr>
          <p:nvPr/>
        </p:nvPicPr>
        <p:blipFill>
          <a:blip r:embed="rId7"/>
          <a:stretch>
            <a:fillRect/>
          </a:stretch>
        </p:blipFill>
        <p:spPr>
          <a:xfrm>
            <a:off x="8449945" y="2482215"/>
            <a:ext cx="2520000" cy="1689032"/>
          </a:xfrm>
          <a:prstGeom prst="rect">
            <a:avLst/>
          </a:prstGeom>
        </p:spPr>
      </p:pic>
      <p:pic>
        <p:nvPicPr>
          <p:cNvPr id="32" name="图片 31" descr="lytro-04"/>
          <p:cNvPicPr>
            <a:picLocks noChangeAspect="1"/>
          </p:cNvPicPr>
          <p:nvPr/>
        </p:nvPicPr>
        <p:blipFill>
          <a:blip r:embed="rId8"/>
          <a:stretch>
            <a:fillRect/>
          </a:stretch>
        </p:blipFill>
        <p:spPr>
          <a:xfrm>
            <a:off x="8449945" y="4714875"/>
            <a:ext cx="2520000" cy="16890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84035" y="1867535"/>
            <a:ext cx="5692140" cy="2607310"/>
          </a:xfrm>
        </p:spPr>
        <p:txBody>
          <a:bodyPr/>
          <a:lstStyle/>
          <a:p>
            <a:r>
              <a:rPr lang="en-US" altLang="zh-CN">
                <a:sym typeface="+mn-ea"/>
              </a:rPr>
              <a:t>Evaluation Metrics</a:t>
            </a:r>
            <a:br>
              <a:rPr lang="en-US" altLang="zh-CN">
                <a:sym typeface="+mn-ea"/>
              </a:rPr>
            </a:b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83725" y="2377440"/>
            <a:ext cx="2598420" cy="3415030"/>
          </a:xfrm>
          <a:prstGeom prst="rect">
            <a:avLst/>
          </a:prstGeom>
          <a:noFill/>
        </p:spPr>
        <p:txBody>
          <a:bodyPr wrap="square" rtlCol="0">
            <a:spAutoFit/>
          </a:bodyPr>
          <a:p>
            <a:r>
              <a:rPr lang="en-US" altLang="zh-CN"/>
              <a:t>To evaluate multifocal image fusion, metrics are typically divided into </a:t>
            </a:r>
            <a:r>
              <a:rPr lang="en-US" altLang="zh-CN" b="1">
                <a:solidFill>
                  <a:srgbClr val="B2968E"/>
                </a:solidFill>
              </a:rPr>
              <a:t>four categories</a:t>
            </a:r>
            <a:r>
              <a:rPr lang="en-US" altLang="zh-CN"/>
              <a:t>: information theory-based, image feature-based, image structure similarity-based, and human perception-based. </a:t>
            </a:r>
            <a:endParaRPr lang="en-US" altLang="zh-CN"/>
          </a:p>
          <a:p>
            <a:endParaRPr lang="en-US" altLang="zh-CN"/>
          </a:p>
          <a:p>
            <a:endParaRPr lang="en-US" altLang="zh-CN"/>
          </a:p>
        </p:txBody>
      </p:sp>
      <p:graphicFrame>
        <p:nvGraphicFramePr>
          <p:cNvPr id="13" name="Table Placeholder 2"/>
          <p:cNvGraphicFramePr>
            <a:graphicFrameLocks noGrp="1"/>
          </p:cNvGraphicFramePr>
          <p:nvPr>
            <p:ph type="tbl" sz="quarter" idx="14"/>
          </p:nvPr>
        </p:nvGraphicFramePr>
        <p:xfrm>
          <a:off x="777875" y="1156335"/>
          <a:ext cx="8355330" cy="4439920"/>
        </p:xfrm>
        <a:graphic>
          <a:graphicData uri="http://schemas.openxmlformats.org/drawingml/2006/table">
            <a:tbl>
              <a:tblPr firstRow="1" bandRow="1">
                <a:tableStyleId>{7E9639D4-E3E2-4D34-9284-5A2195B3D0D7}</a:tableStyleId>
              </a:tblPr>
              <a:tblGrid>
                <a:gridCol w="1699895"/>
                <a:gridCol w="4806315"/>
                <a:gridCol w="1849120"/>
              </a:tblGrid>
              <a:tr h="669290">
                <a:tc>
                  <a:txBody>
                    <a:bodyPr/>
                    <a:p>
                      <a:pPr algn="ctr"/>
                      <a:r>
                        <a:rPr lang="en-US" altLang="zh-CN" b="0" dirty="0"/>
                        <a:t>Metric</a:t>
                      </a:r>
                      <a:endParaRPr lang="en-US" altLang="zh-CN" b="0" dirty="0"/>
                    </a:p>
                  </a:txBody>
                  <a:tcPr anchor="ctr"/>
                </a:tc>
                <a:tc>
                  <a:txBody>
                    <a:bodyPr/>
                    <a:p>
                      <a:pPr algn="ctr"/>
                      <a:r>
                        <a:rPr lang="en-US" altLang="zh-CN" b="0" dirty="0"/>
                        <a:t>Description</a:t>
                      </a:r>
                      <a:endParaRPr lang="en-US" altLang="zh-CN" b="0" dirty="0"/>
                    </a:p>
                  </a:txBody>
                  <a:tcPr anchor="ctr"/>
                </a:tc>
                <a:tc>
                  <a:txBody>
                    <a:bodyPr/>
                    <a:p>
                      <a:pPr algn="ctr"/>
                      <a:r>
                        <a:rPr lang="en-US" altLang="zh-CN" b="0" dirty="0"/>
                        <a:t>Category</a:t>
                      </a:r>
                      <a:endParaRPr lang="en-US" altLang="zh-CN" b="0" dirty="0"/>
                    </a:p>
                  </a:txBody>
                  <a:tcPr anchor="ctr"/>
                </a:tc>
              </a:tr>
              <a:tr h="774065">
                <a:tc>
                  <a:txBody>
                    <a:bodyPr/>
                    <a:p>
                      <a:pPr algn="ctr"/>
                      <a:r>
                        <a:rPr lang="en-US" altLang="zh-CN" dirty="0"/>
                        <a:t>AG</a:t>
                      </a:r>
                      <a:endParaRPr lang="en-US" altLang="zh-CN" dirty="0"/>
                    </a:p>
                  </a:txBody>
                  <a:tcPr anchor="ctr"/>
                </a:tc>
                <a:tc>
                  <a:txBody>
                    <a:bodyPr/>
                    <a:p>
                      <a:pPr algn="ctr"/>
                      <a:r>
                        <a:rPr lang="en-US" altLang="zh-CN" dirty="0"/>
                        <a:t> Measures the sharpness of an image by calculating the average gradient.</a:t>
                      </a:r>
                      <a:endParaRPr lang="en-US" altLang="zh-CN" dirty="0"/>
                    </a:p>
                  </a:txBody>
                  <a:tcPr anchor="ctr"/>
                </a:tc>
                <a:tc>
                  <a:txBody>
                    <a:bodyPr/>
                    <a:p>
                      <a:pPr algn="ctr"/>
                      <a:r>
                        <a:rPr lang="en-US" altLang="zh-CN" dirty="0"/>
                        <a:t>Sharpness</a:t>
                      </a:r>
                      <a:endParaRPr lang="en-US" altLang="zh-CN" dirty="0"/>
                    </a:p>
                  </a:txBody>
                  <a:tcPr anchor="ctr"/>
                </a:tc>
              </a:tr>
              <a:tr h="815975">
                <a:tc>
                  <a:txBody>
                    <a:bodyPr/>
                    <a:p>
                      <a:pPr algn="ctr"/>
                      <a:r>
                        <a:rPr lang="en-US" altLang="zh-CN" dirty="0"/>
                        <a:t>CC</a:t>
                      </a:r>
                      <a:endParaRPr lang="en-US" altLang="zh-CN" dirty="0"/>
                    </a:p>
                  </a:txBody>
                  <a:tcPr anchor="ctr"/>
                </a:tc>
                <a:tc>
                  <a:txBody>
                    <a:bodyPr/>
                    <a:p>
                      <a:pPr algn="ctr"/>
                      <a:r>
                        <a:rPr lang="en-US" altLang="zh-CN" dirty="0"/>
                        <a:t>Evaluates the degree of correlation between two images.</a:t>
                      </a:r>
                      <a:endParaRPr lang="en-US" altLang="zh-CN" dirty="0"/>
                    </a:p>
                  </a:txBody>
                  <a:tcPr anchor="ctr"/>
                </a:tc>
                <a:tc>
                  <a:txBody>
                    <a:bodyPr/>
                    <a:p>
                      <a:pPr algn="ctr"/>
                      <a:r>
                        <a:rPr lang="en-US" altLang="zh-CN" dirty="0"/>
                        <a:t>Similarity</a:t>
                      </a:r>
                      <a:endParaRPr lang="en-US" altLang="zh-CN" dirty="0"/>
                    </a:p>
                  </a:txBody>
                  <a:tcPr anchor="ctr"/>
                </a:tc>
              </a:tr>
              <a:tr h="786130">
                <a:tc>
                  <a:txBody>
                    <a:bodyPr/>
                    <a:p>
                      <a:pPr algn="ctr">
                        <a:buClrTx/>
                        <a:buSzTx/>
                        <a:buFontTx/>
                      </a:pPr>
                      <a:r>
                        <a:rPr lang="en-US" altLang="zh-CN" dirty="0"/>
                        <a:t>Hab</a:t>
                      </a:r>
                      <a:endParaRPr lang="en-US" altLang="zh-CN" dirty="0"/>
                    </a:p>
                  </a:txBody>
                  <a:tcPr anchor="ctr"/>
                </a:tc>
                <a:tc>
                  <a:txBody>
                    <a:bodyPr/>
                    <a:p>
                      <a:pPr algn="ctr">
                        <a:buClrTx/>
                        <a:buSzTx/>
                        <a:buFontTx/>
                      </a:pPr>
                      <a:r>
                        <a:rPr lang="en-US" altLang="zh-CN" dirty="0"/>
                        <a:t>Assesses the suitability of an image for certain applications.</a:t>
                      </a:r>
                      <a:endParaRPr lang="en-US" altLang="zh-CN" dirty="0"/>
                    </a:p>
                  </a:txBody>
                  <a:tcPr anchor="ctr"/>
                </a:tc>
                <a:tc>
                  <a:txBody>
                    <a:bodyPr/>
                    <a:p>
                      <a:pPr algn="ctr">
                        <a:buClrTx/>
                        <a:buSzTx/>
                        <a:buFontTx/>
                      </a:pPr>
                      <a:r>
                        <a:rPr lang="en-US" altLang="zh-CN" sz="1800" dirty="0">
                          <a:sym typeface="+mn-ea"/>
                        </a:rPr>
                        <a:t>Application Suitability</a:t>
                      </a:r>
                      <a:endParaRPr lang="en-US" altLang="zh-CN" sz="1800" dirty="0">
                        <a:sym typeface="+mn-ea"/>
                      </a:endParaRPr>
                    </a:p>
                  </a:txBody>
                  <a:tcPr anchor="ctr"/>
                </a:tc>
              </a:tr>
              <a:tr h="746760">
                <a:tc>
                  <a:txBody>
                    <a:bodyPr/>
                    <a:p>
                      <a:pPr algn="ctr"/>
                      <a:r>
                        <a:rPr lang="en-US" altLang="zh-CN" dirty="0"/>
                        <a:t>MSE</a:t>
                      </a:r>
                      <a:endParaRPr lang="en-US" altLang="zh-CN" dirty="0"/>
                    </a:p>
                  </a:txBody>
                  <a:tcPr anchor="ctr"/>
                </a:tc>
                <a:tc>
                  <a:txBody>
                    <a:bodyPr/>
                    <a:p>
                      <a:pPr algn="ctr"/>
                      <a:r>
                        <a:rPr lang="en-US" altLang="zh-CN" dirty="0"/>
                        <a:t>Quantifies the difference between values implied by an estimator and the true values.</a:t>
                      </a:r>
                      <a:endParaRPr lang="en-US" altLang="zh-CN" dirty="0"/>
                    </a:p>
                  </a:txBody>
                  <a:tcPr anchor="ctr"/>
                </a:tc>
                <a:tc>
                  <a:txBody>
                    <a:bodyPr/>
                    <a:p>
                      <a:pPr algn="ctr"/>
                      <a:r>
                        <a:rPr lang="en-US" altLang="zh-CN" dirty="0"/>
                        <a:t>Error Measurement</a:t>
                      </a:r>
                      <a:endParaRPr lang="en-US" altLang="zh-CN" dirty="0"/>
                    </a:p>
                  </a:txBody>
                  <a:tcPr anchor="ctr"/>
                </a:tc>
              </a:tr>
              <a:tr h="647700">
                <a:tc>
                  <a:txBody>
                    <a:bodyPr/>
                    <a:p>
                      <a:pPr algn="ctr"/>
                      <a:r>
                        <a:rPr lang="en-US" altLang="zh-CN" dirty="0"/>
                        <a:t>PSNR</a:t>
                      </a:r>
                      <a:endParaRPr lang="en-US" altLang="zh-CN" dirty="0"/>
                    </a:p>
                  </a:txBody>
                  <a:tcPr anchor="ctr"/>
                </a:tc>
                <a:tc>
                  <a:txBody>
                    <a:bodyPr/>
                    <a:p>
                      <a:pPr algn="ctr"/>
                      <a:r>
                        <a:rPr lang="en-US" altLang="zh-CN" dirty="0"/>
                        <a:t>Measures the peak error between two images, indicating quality.</a:t>
                      </a:r>
                      <a:endParaRPr lang="en-US" altLang="zh-CN" dirty="0"/>
                    </a:p>
                  </a:txBody>
                  <a:tcPr anchor="ctr"/>
                </a:tc>
                <a:tc>
                  <a:txBody>
                    <a:bodyPr/>
                    <a:p>
                      <a:pPr algn="ctr"/>
                      <a:r>
                        <a:rPr lang="en-US" altLang="zh-CN" dirty="0"/>
                        <a:t>Quality Assessment</a:t>
                      </a:r>
                      <a:endParaRPr lang="en-US" altLang="zh-CN" dirty="0"/>
                    </a:p>
                  </a:txBody>
                  <a:tcPr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7070" y="1209040"/>
            <a:ext cx="1929130" cy="4523105"/>
          </a:xfrm>
          <a:prstGeom prst="rect">
            <a:avLst/>
          </a:prstGeom>
          <a:noFill/>
        </p:spPr>
        <p:txBody>
          <a:bodyPr wrap="square" rtlCol="0" anchor="t">
            <a:spAutoFit/>
          </a:bodyPr>
          <a:p>
            <a:r>
              <a:rPr lang="en-US" altLang="zh-CN">
                <a:sym typeface="+mn-ea"/>
              </a:rPr>
              <a:t>Each category offers unique insights, but no single metric is superior in all aspects. </a:t>
            </a:r>
            <a:endParaRPr lang="en-US" altLang="zh-CN"/>
          </a:p>
          <a:p>
            <a:endParaRPr lang="en-US" altLang="zh-CN"/>
          </a:p>
          <a:p>
            <a:r>
              <a:rPr lang="en-US" altLang="zh-CN">
                <a:sym typeface="+mn-ea"/>
              </a:rPr>
              <a:t>Therefore, we implemented </a:t>
            </a:r>
            <a:r>
              <a:rPr lang="en-US" altLang="zh-CN" b="1">
                <a:solidFill>
                  <a:srgbClr val="B2968E"/>
                </a:solidFill>
                <a:sym typeface="+mn-ea"/>
              </a:rPr>
              <a:t>10 different metrics</a:t>
            </a:r>
            <a:r>
              <a:rPr lang="en-US" altLang="zh-CN">
                <a:sym typeface="+mn-ea"/>
              </a:rPr>
              <a:t> in MATLAB to ensure a comprehensive and objective performance comparison.</a:t>
            </a:r>
            <a:endParaRPr lang="en-US" altLang="zh-CN">
              <a:sym typeface="+mn-ea"/>
            </a:endParaRPr>
          </a:p>
        </p:txBody>
      </p:sp>
      <p:graphicFrame>
        <p:nvGraphicFramePr>
          <p:cNvPr id="5" name="Table Placeholder 2"/>
          <p:cNvGraphicFramePr>
            <a:graphicFrameLocks noGrp="1"/>
          </p:cNvGraphicFramePr>
          <p:nvPr>
            <p:ph type="tbl" sz="quarter" idx="14"/>
          </p:nvPr>
        </p:nvGraphicFramePr>
        <p:xfrm>
          <a:off x="2799080" y="1209040"/>
          <a:ext cx="8355330" cy="4439920"/>
        </p:xfrm>
        <a:graphic>
          <a:graphicData uri="http://schemas.openxmlformats.org/drawingml/2006/table">
            <a:tbl>
              <a:tblPr firstRow="1" bandRow="1">
                <a:tableStyleId>{7E9639D4-E3E2-4D34-9284-5A2195B3D0D7}</a:tableStyleId>
              </a:tblPr>
              <a:tblGrid>
                <a:gridCol w="1699895"/>
                <a:gridCol w="4806315"/>
                <a:gridCol w="1849120"/>
              </a:tblGrid>
              <a:tr h="669290">
                <a:tc>
                  <a:txBody>
                    <a:bodyPr/>
                    <a:p>
                      <a:pPr algn="ctr"/>
                      <a:r>
                        <a:rPr lang="en-US" altLang="zh-CN" b="0" dirty="0"/>
                        <a:t>Metric</a:t>
                      </a:r>
                      <a:endParaRPr lang="en-US" altLang="zh-CN" b="0" dirty="0"/>
                    </a:p>
                  </a:txBody>
                  <a:tcPr anchor="ctr"/>
                </a:tc>
                <a:tc>
                  <a:txBody>
                    <a:bodyPr/>
                    <a:p>
                      <a:pPr algn="ctr"/>
                      <a:r>
                        <a:rPr lang="en-US" altLang="zh-CN" b="0" dirty="0"/>
                        <a:t>Description</a:t>
                      </a:r>
                      <a:endParaRPr lang="en-US" altLang="zh-CN" b="0" dirty="0"/>
                    </a:p>
                  </a:txBody>
                  <a:tcPr anchor="ctr"/>
                </a:tc>
                <a:tc>
                  <a:txBody>
                    <a:bodyPr/>
                    <a:p>
                      <a:pPr algn="ctr"/>
                      <a:r>
                        <a:rPr lang="en-US" altLang="zh-CN" b="0" dirty="0"/>
                        <a:t>Category</a:t>
                      </a:r>
                      <a:endParaRPr lang="en-US" altLang="zh-CN" b="0" dirty="0"/>
                    </a:p>
                  </a:txBody>
                  <a:tcPr anchor="ctr"/>
                </a:tc>
              </a:tr>
              <a:tr h="774065">
                <a:tc>
                  <a:txBody>
                    <a:bodyPr/>
                    <a:p>
                      <a:pPr algn="ctr"/>
                      <a:r>
                        <a:rPr lang="en-US" altLang="zh-CN" dirty="0"/>
                        <a:t>QCB</a:t>
                      </a:r>
                      <a:endParaRPr lang="en-US" altLang="zh-CN" dirty="0"/>
                    </a:p>
                  </a:txBody>
                  <a:tcPr anchor="ctr"/>
                </a:tc>
                <a:tc>
                  <a:txBody>
                    <a:bodyPr/>
                    <a:p>
                      <a:pPr algn="ctr"/>
                      <a:r>
                        <a:rPr lang="en-US" altLang="zh-CN" dirty="0"/>
                        <a:t> Evaluates the quality components of an image. </a:t>
                      </a:r>
                      <a:endParaRPr lang="en-US" altLang="zh-CN" dirty="0"/>
                    </a:p>
                  </a:txBody>
                  <a:tcPr anchor="ctr"/>
                </a:tc>
                <a:tc>
                  <a:txBody>
                    <a:bodyPr/>
                    <a:p>
                      <a:pPr algn="ctr"/>
                      <a:r>
                        <a:rPr lang="en-US" altLang="zh-CN" sz="1800" dirty="0">
                          <a:sym typeface="+mn-ea"/>
                        </a:rPr>
                        <a:t>Quality Assessment</a:t>
                      </a:r>
                      <a:endParaRPr lang="en-US" altLang="zh-CN" dirty="0"/>
                    </a:p>
                  </a:txBody>
                  <a:tcPr anchor="ctr"/>
                </a:tc>
              </a:tr>
              <a:tr h="815975">
                <a:tc>
                  <a:txBody>
                    <a:bodyPr/>
                    <a:p>
                      <a:pPr algn="ctr"/>
                      <a:r>
                        <a:rPr lang="en-US" altLang="zh-CN" dirty="0"/>
                        <a:t>QG</a:t>
                      </a:r>
                      <a:endParaRPr lang="en-US" altLang="zh-CN" dirty="0"/>
                    </a:p>
                  </a:txBody>
                  <a:tcPr anchor="ctr"/>
                </a:tc>
                <a:tc>
                  <a:txBody>
                    <a:bodyPr/>
                    <a:p>
                      <a:pPr algn="ctr"/>
                      <a:r>
                        <a:rPr lang="en-US" altLang="zh-CN" dirty="0"/>
                        <a:t>Measures the quality of an image based on gradient analysis.</a:t>
                      </a:r>
                      <a:endParaRPr lang="en-US" altLang="zh-CN" dirty="0"/>
                    </a:p>
                  </a:txBody>
                  <a:tcPr anchor="ctr"/>
                </a:tc>
                <a:tc>
                  <a:txBody>
                    <a:bodyPr/>
                    <a:p>
                      <a:pPr algn="ctr"/>
                      <a:r>
                        <a:rPr lang="en-US" altLang="zh-CN" sz="1800" dirty="0">
                          <a:sym typeface="+mn-ea"/>
                        </a:rPr>
                        <a:t>Quality Assessment</a:t>
                      </a:r>
                      <a:endParaRPr lang="en-US" altLang="zh-CN" dirty="0"/>
                    </a:p>
                  </a:txBody>
                  <a:tcPr anchor="ctr"/>
                </a:tc>
              </a:tr>
              <a:tr h="786130">
                <a:tc>
                  <a:txBody>
                    <a:bodyPr/>
                    <a:p>
                      <a:pPr algn="ctr">
                        <a:buClrTx/>
                        <a:buSzTx/>
                        <a:buFontTx/>
                      </a:pPr>
                      <a:r>
                        <a:rPr lang="en-US" altLang="zh-CN" dirty="0"/>
                        <a:t>QP</a:t>
                      </a:r>
                      <a:endParaRPr lang="en-US" altLang="zh-CN" dirty="0"/>
                    </a:p>
                  </a:txBody>
                  <a:tcPr anchor="ctr"/>
                </a:tc>
                <a:tc>
                  <a:txBody>
                    <a:bodyPr/>
                    <a:p>
                      <a:pPr algn="ctr">
                        <a:buClrTx/>
                        <a:buSzTx/>
                        <a:buFontTx/>
                      </a:pPr>
                      <a:r>
                        <a:rPr lang="en-US" altLang="zh-CN" dirty="0"/>
                        <a:t>Assesses perceived quality by human observers.</a:t>
                      </a:r>
                      <a:endParaRPr lang="en-US" altLang="zh-CN" dirty="0"/>
                    </a:p>
                  </a:txBody>
                  <a:tcPr anchor="ctr"/>
                </a:tc>
                <a:tc>
                  <a:txBody>
                    <a:bodyPr/>
                    <a:p>
                      <a:pPr algn="ctr">
                        <a:buClrTx/>
                        <a:buSzTx/>
                        <a:buFontTx/>
                      </a:pPr>
                      <a:r>
                        <a:rPr lang="en-US" altLang="zh-CN" sz="1800" dirty="0">
                          <a:sym typeface="+mn-ea"/>
                        </a:rPr>
                        <a:t>Application Suitability</a:t>
                      </a:r>
                      <a:endParaRPr lang="en-US" altLang="zh-CN" sz="1800" dirty="0">
                        <a:sym typeface="+mn-ea"/>
                      </a:endParaRPr>
                    </a:p>
                  </a:txBody>
                  <a:tcPr anchor="ctr"/>
                </a:tc>
              </a:tr>
              <a:tr h="746760">
                <a:tc>
                  <a:txBody>
                    <a:bodyPr/>
                    <a:p>
                      <a:pPr algn="ctr"/>
                      <a:r>
                        <a:rPr lang="en-US" altLang="zh-CN" dirty="0"/>
                        <a:t>SD</a:t>
                      </a:r>
                      <a:endParaRPr lang="en-US" altLang="zh-CN" dirty="0"/>
                    </a:p>
                  </a:txBody>
                  <a:tcPr anchor="ctr"/>
                </a:tc>
                <a:tc>
                  <a:txBody>
                    <a:bodyPr/>
                    <a:p>
                      <a:pPr algn="ctr"/>
                      <a:r>
                        <a:rPr lang="en-US" altLang="zh-CN" dirty="0"/>
                        <a:t>Quantifies the difference between values implied by an estimator and the true values.</a:t>
                      </a:r>
                      <a:endParaRPr lang="en-US" altLang="zh-CN" dirty="0"/>
                    </a:p>
                  </a:txBody>
                  <a:tcPr anchor="ctr"/>
                </a:tc>
                <a:tc>
                  <a:txBody>
                    <a:bodyPr/>
                    <a:p>
                      <a:pPr algn="ctr"/>
                      <a:r>
                        <a:rPr lang="en-US" altLang="zh-CN" dirty="0"/>
                        <a:t>Perception</a:t>
                      </a:r>
                      <a:endParaRPr lang="en-US" altLang="zh-CN" dirty="0"/>
                    </a:p>
                  </a:txBody>
                  <a:tcPr anchor="ctr"/>
                </a:tc>
              </a:tr>
              <a:tr h="647700">
                <a:tc>
                  <a:txBody>
                    <a:bodyPr/>
                    <a:p>
                      <a:pPr algn="ctr"/>
                      <a:r>
                        <a:rPr lang="en-US" altLang="zh-CN" dirty="0"/>
                        <a:t>VIF</a:t>
                      </a:r>
                      <a:endParaRPr lang="en-US" altLang="zh-CN" dirty="0"/>
                    </a:p>
                  </a:txBody>
                  <a:tcPr anchor="ctr"/>
                </a:tc>
                <a:tc>
                  <a:txBody>
                    <a:bodyPr/>
                    <a:p>
                      <a:pPr algn="ctr"/>
                      <a:r>
                        <a:rPr lang="en-US" altLang="zh-CN" dirty="0"/>
                        <a:t>Indicates the amount of variation or dispersion in an image.</a:t>
                      </a:r>
                      <a:endParaRPr lang="en-US" altLang="zh-CN" dirty="0"/>
                    </a:p>
                  </a:txBody>
                  <a:tcPr anchor="ctr"/>
                </a:tc>
                <a:tc>
                  <a:txBody>
                    <a:bodyPr/>
                    <a:p>
                      <a:pPr algn="ctr"/>
                      <a:r>
                        <a:rPr lang="en-US" altLang="zh-CN" dirty="0"/>
                        <a:t>Statistical Measurement</a:t>
                      </a:r>
                      <a:endParaRPr lang="en-US" altLang="zh-CN" dirty="0"/>
                    </a:p>
                  </a:txBody>
                  <a:tcPr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6" name="图片 5" descr="AG_box_plot"/>
          <p:cNvPicPr>
            <a:picLocks noChangeAspect="1"/>
          </p:cNvPicPr>
          <p:nvPr/>
        </p:nvPicPr>
        <p:blipFill>
          <a:blip r:embed="rId1"/>
          <a:stretch>
            <a:fillRect/>
          </a:stretch>
        </p:blipFill>
        <p:spPr>
          <a:xfrm>
            <a:off x="6495415" y="3136265"/>
            <a:ext cx="4320000" cy="3238971"/>
          </a:xfrm>
          <a:prstGeom prst="rect">
            <a:avLst/>
          </a:prstGeom>
        </p:spPr>
      </p:pic>
      <p:pic>
        <p:nvPicPr>
          <p:cNvPr id="7" name="图片 6" descr="AG_scatter_plot"/>
          <p:cNvPicPr>
            <a:picLocks noChangeAspect="1"/>
          </p:cNvPicPr>
          <p:nvPr/>
        </p:nvPicPr>
        <p:blipFill>
          <a:blip r:embed="rId2"/>
          <a:stretch>
            <a:fillRect/>
          </a:stretch>
        </p:blipFill>
        <p:spPr>
          <a:xfrm>
            <a:off x="1266190" y="3136265"/>
            <a:ext cx="4320000" cy="3238971"/>
          </a:xfrm>
          <a:prstGeom prst="rect">
            <a:avLst/>
          </a:prstGeom>
        </p:spPr>
      </p:pic>
      <p:sp>
        <p:nvSpPr>
          <p:cNvPr id="8" name="Title 1"/>
          <p:cNvSpPr>
            <a:spLocks noGrp="1"/>
          </p:cNvSpPr>
          <p:nvPr>
            <p:ph type="title"/>
          </p:nvPr>
        </p:nvSpPr>
        <p:spPr>
          <a:xfrm>
            <a:off x="3542665" y="323850"/>
            <a:ext cx="5655310" cy="593090"/>
          </a:xfrm>
        </p:spPr>
        <p:txBody>
          <a:bodyPr anchor="b">
            <a:normAutofit/>
          </a:bodyPr>
          <a:p>
            <a:r>
              <a:rPr lang="en-US" altLang="zh-CN"/>
              <a:t>Average Gradient (AG)</a:t>
            </a:r>
            <a:endParaRPr lang="en-US" altLang="zh-CN"/>
          </a:p>
        </p:txBody>
      </p:sp>
      <p:sp>
        <p:nvSpPr>
          <p:cNvPr id="9" name="文本框 8"/>
          <p:cNvSpPr txBox="1"/>
          <p:nvPr/>
        </p:nvSpPr>
        <p:spPr>
          <a:xfrm>
            <a:off x="1266190" y="1035050"/>
            <a:ext cx="9549130" cy="1277620"/>
          </a:xfrm>
          <a:prstGeom prst="rect">
            <a:avLst/>
          </a:prstGeom>
        </p:spPr>
        <p:txBody>
          <a:bodyPr wrap="square">
            <a:noAutofit/>
          </a:bodyPr>
          <a:p>
            <a:pPr marL="0" indent="0" algn="l"/>
            <a:r>
              <a:rPr lang="en-US" altLang="zh-CN" sz="1800" b="0" i="0"/>
              <a:t>AG evaluates the sharpness of the fused image by calculating the average change in intensity.</a:t>
            </a:r>
            <a:endParaRPr lang="en-US" altLang="zh-CN" sz="1800" b="0" i="0"/>
          </a:p>
        </p:txBody>
      </p:sp>
      <p:pic>
        <p:nvPicPr>
          <p:cNvPr id="12" name="图片 11"/>
          <p:cNvPicPr>
            <a:picLocks noChangeAspect="1"/>
          </p:cNvPicPr>
          <p:nvPr/>
        </p:nvPicPr>
        <p:blipFill>
          <a:blip r:embed="rId3"/>
          <a:stretch>
            <a:fillRect/>
          </a:stretch>
        </p:blipFill>
        <p:spPr>
          <a:xfrm>
            <a:off x="3642360" y="1732915"/>
            <a:ext cx="4562475" cy="857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图片 4" descr="CC_box_plot"/>
          <p:cNvPicPr>
            <a:picLocks noChangeAspect="1"/>
          </p:cNvPicPr>
          <p:nvPr/>
        </p:nvPicPr>
        <p:blipFill>
          <a:blip r:embed="rId1"/>
          <a:stretch>
            <a:fillRect/>
          </a:stretch>
        </p:blipFill>
        <p:spPr>
          <a:xfrm>
            <a:off x="6531610" y="3320415"/>
            <a:ext cx="4320000" cy="3238971"/>
          </a:xfrm>
          <a:prstGeom prst="rect">
            <a:avLst/>
          </a:prstGeom>
        </p:spPr>
      </p:pic>
      <p:pic>
        <p:nvPicPr>
          <p:cNvPr id="6" name="图片 5" descr="CC_scatter_plot"/>
          <p:cNvPicPr>
            <a:picLocks noChangeAspect="1"/>
          </p:cNvPicPr>
          <p:nvPr/>
        </p:nvPicPr>
        <p:blipFill>
          <a:blip r:embed="rId2"/>
          <a:stretch>
            <a:fillRect/>
          </a:stretch>
        </p:blipFill>
        <p:spPr>
          <a:xfrm>
            <a:off x="1169670" y="3320415"/>
            <a:ext cx="4320000" cy="3238971"/>
          </a:xfrm>
          <a:prstGeom prst="rect">
            <a:avLst/>
          </a:prstGeom>
        </p:spPr>
      </p:pic>
      <p:sp>
        <p:nvSpPr>
          <p:cNvPr id="8" name="Title 1"/>
          <p:cNvSpPr>
            <a:spLocks noGrp="1"/>
          </p:cNvSpPr>
          <p:nvPr>
            <p:ph type="title"/>
          </p:nvPr>
        </p:nvSpPr>
        <p:spPr>
          <a:xfrm>
            <a:off x="3542665" y="242570"/>
            <a:ext cx="5655310" cy="593090"/>
          </a:xfrm>
        </p:spPr>
        <p:txBody>
          <a:bodyPr anchor="b">
            <a:normAutofit fontScale="90000"/>
          </a:bodyPr>
          <a:p>
            <a:r>
              <a:rPr lang="en-US" altLang="zh-CN"/>
              <a:t>Correlation Coefficient (CC)</a:t>
            </a:r>
            <a:endParaRPr lang="en-US" altLang="zh-CN"/>
          </a:p>
        </p:txBody>
      </p:sp>
      <p:sp>
        <p:nvSpPr>
          <p:cNvPr id="13" name="文本框 12"/>
          <p:cNvSpPr txBox="1"/>
          <p:nvPr/>
        </p:nvSpPr>
        <p:spPr>
          <a:xfrm>
            <a:off x="1266190" y="953770"/>
            <a:ext cx="9549130" cy="1277620"/>
          </a:xfrm>
          <a:prstGeom prst="rect">
            <a:avLst/>
          </a:prstGeom>
        </p:spPr>
        <p:txBody>
          <a:bodyPr wrap="square">
            <a:noAutofit/>
          </a:bodyPr>
          <a:p>
            <a:pPr marL="0" indent="0" algn="l"/>
            <a:r>
              <a:rPr lang="en-US" altLang="zh-CN" sz="1800" b="0" i="0"/>
              <a:t> The Correlation Coefficient measures the linear relationship between the fused image and the source images. A higher CC indicates a stronger correlation, meaning the fused image retains more information from the source images.</a:t>
            </a:r>
            <a:endParaRPr lang="en-US" altLang="zh-CN" sz="1800" b="0" i="0"/>
          </a:p>
        </p:txBody>
      </p:sp>
      <p:pic>
        <p:nvPicPr>
          <p:cNvPr id="14" name="图片 13"/>
          <p:cNvPicPr>
            <a:picLocks noChangeAspect="1"/>
          </p:cNvPicPr>
          <p:nvPr/>
        </p:nvPicPr>
        <p:blipFill>
          <a:blip r:embed="rId3"/>
          <a:stretch>
            <a:fillRect/>
          </a:stretch>
        </p:blipFill>
        <p:spPr>
          <a:xfrm>
            <a:off x="4177030" y="2312670"/>
            <a:ext cx="4114800" cy="685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0" name="矩形 19"/>
          <p:cNvSpPr/>
          <p:nvPr/>
        </p:nvSpPr>
        <p:spPr>
          <a:xfrm>
            <a:off x="0" y="-19685"/>
            <a:ext cx="6240145" cy="6888480"/>
          </a:xfrm>
          <a:prstGeom prst="rect">
            <a:avLst/>
          </a:prstGeom>
          <a:solidFill>
            <a:srgbClr val="1C1C1C">
              <a:alpha val="5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pic>
        <p:nvPicPr>
          <p:cNvPr id="6" name="图片 5" descr="Hab_scatter_plot"/>
          <p:cNvPicPr>
            <a:picLocks noChangeAspect="1"/>
          </p:cNvPicPr>
          <p:nvPr/>
        </p:nvPicPr>
        <p:blipFill>
          <a:blip r:embed="rId1"/>
          <a:stretch>
            <a:fillRect/>
          </a:stretch>
        </p:blipFill>
        <p:spPr>
          <a:xfrm>
            <a:off x="1344295" y="3045460"/>
            <a:ext cx="4320000" cy="3238971"/>
          </a:xfrm>
          <a:prstGeom prst="rect">
            <a:avLst/>
          </a:prstGeom>
        </p:spPr>
      </p:pic>
      <p:pic>
        <p:nvPicPr>
          <p:cNvPr id="7" name="图片 6" descr="Hab_box_plot"/>
          <p:cNvPicPr>
            <a:picLocks noChangeAspect="1"/>
          </p:cNvPicPr>
          <p:nvPr/>
        </p:nvPicPr>
        <p:blipFill>
          <a:blip r:embed="rId2"/>
          <a:stretch>
            <a:fillRect/>
          </a:stretch>
        </p:blipFill>
        <p:spPr>
          <a:xfrm>
            <a:off x="6647180" y="3045460"/>
            <a:ext cx="4320000" cy="3238971"/>
          </a:xfrm>
          <a:prstGeom prst="rect">
            <a:avLst/>
          </a:prstGeom>
        </p:spPr>
      </p:pic>
      <p:sp>
        <p:nvSpPr>
          <p:cNvPr id="17" name="Title 1"/>
          <p:cNvSpPr>
            <a:spLocks noGrp="1"/>
          </p:cNvSpPr>
          <p:nvPr>
            <p:ph type="title"/>
          </p:nvPr>
        </p:nvSpPr>
        <p:spPr>
          <a:xfrm>
            <a:off x="3261995" y="517525"/>
            <a:ext cx="5655310" cy="593090"/>
          </a:xfrm>
        </p:spPr>
        <p:txBody>
          <a:bodyPr anchor="b">
            <a:normAutofit fontScale="90000"/>
          </a:bodyPr>
          <a:p>
            <a:r>
              <a:rPr lang="en-US" altLang="zh-CN"/>
              <a:t>Hab Metric Explanation</a:t>
            </a:r>
            <a:endParaRPr lang="en-US" altLang="zh-CN"/>
          </a:p>
        </p:txBody>
      </p:sp>
      <p:sp>
        <p:nvSpPr>
          <p:cNvPr id="8" name="文本框 7"/>
          <p:cNvSpPr txBox="1"/>
          <p:nvPr/>
        </p:nvSpPr>
        <p:spPr>
          <a:xfrm>
            <a:off x="1344295" y="1110615"/>
            <a:ext cx="9622790" cy="4956810"/>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The Hab metric is used to compute the mutual information between two images, which can help assess the amount of shared information between them.</a:t>
            </a:r>
            <a:endParaRPr lang="en-US" altLang="zh-CN">
              <a:solidFill>
                <a:schemeClr val="bg1"/>
              </a:solidFill>
              <a:ea typeface="宋体" panose="02010600030101010101" pitchFamily="2" charset="-122"/>
              <a:sym typeface="+mn-ea"/>
            </a:endParaRPr>
          </a:p>
          <a:p>
            <a:pPr marL="285750" lvl="1" indent="-285750">
              <a:buFont typeface="Arial" panose="020B0604020202020204" pitchFamily="34" charset="0"/>
              <a:buChar char="•"/>
            </a:pPr>
            <a:r>
              <a:rPr lang="en-US" altLang="zh-CN" b="1">
                <a:solidFill>
                  <a:schemeClr val="bg1"/>
                </a:solidFill>
                <a:ea typeface="宋体" panose="02010600030101010101" pitchFamily="2" charset="-122"/>
                <a:sym typeface="+mn-ea"/>
              </a:rPr>
              <a:t>Joint Histogram Calculation</a:t>
            </a:r>
            <a:endParaRPr lang="en-US" altLang="zh-CN" b="1">
              <a:solidFill>
                <a:schemeClr val="bg1"/>
              </a:solidFill>
              <a:ea typeface="宋体" panose="02010600030101010101" pitchFamily="2" charset="-122"/>
              <a:sym typeface="+mn-ea"/>
            </a:endParaRPr>
          </a:p>
          <a:p>
            <a:pPr marL="285750" lvl="1" indent="-285750">
              <a:buFont typeface="Arial" panose="020B0604020202020204" pitchFamily="34" charset="0"/>
              <a:buChar char="•"/>
            </a:pPr>
            <a:r>
              <a:rPr lang="en-US" altLang="zh-CN" b="1">
                <a:solidFill>
                  <a:schemeClr val="bg1"/>
                </a:solidFill>
                <a:ea typeface="宋体" panose="02010600030101010101" pitchFamily="2" charset="-122"/>
                <a:sym typeface="+mn-ea"/>
              </a:rPr>
              <a:t>Joint Entropy Calculation:</a:t>
            </a:r>
            <a:r>
              <a:rPr lang="en-US" altLang="zh-CN">
                <a:solidFill>
                  <a:schemeClr val="bg1"/>
                </a:solidFill>
                <a:ea typeface="宋体" panose="02010600030101010101" pitchFamily="2" charset="-122"/>
                <a:sym typeface="+mn-ea"/>
              </a:rPr>
              <a:t> Compute the joint entropy using:</a:t>
            </a:r>
            <a:endParaRPr lang="en-US" altLang="zh-CN">
              <a:solidFill>
                <a:schemeClr val="bg1"/>
              </a:solidFill>
              <a:ea typeface="宋体" panose="02010600030101010101" pitchFamily="2" charset="-122"/>
              <a:sym typeface="+mn-ea"/>
            </a:endParaRPr>
          </a:p>
          <a:p>
            <a:pPr marL="0" lvl="1" indent="0">
              <a:buFont typeface="Arial" panose="020B0604020202020204" pitchFamily="34" charset="0"/>
              <a:buNone/>
            </a:pPr>
            <a:r>
              <a:rPr lang="en-US" altLang="zh-CN">
                <a:solidFill>
                  <a:schemeClr val="bg1"/>
                </a:solidFill>
                <a:ea typeface="宋体" panose="02010600030101010101" pitchFamily="2" charset="-122"/>
                <a:sym typeface="+mn-ea"/>
              </a:rPr>
              <a:t>where p(i,j) is the normalized joint probability of grayscale values i and j.</a:t>
            </a:r>
            <a:endParaRPr lang="en-US" altLang="zh-CN">
              <a:solidFill>
                <a:schemeClr val="bg1"/>
              </a:solidFill>
              <a:ea typeface="宋体" panose="02010600030101010101" pitchFamily="2" charset="-122"/>
              <a:sym typeface="+mn-ea"/>
            </a:endParaRPr>
          </a:p>
        </p:txBody>
      </p:sp>
      <p:pic>
        <p:nvPicPr>
          <p:cNvPr id="9" name="图片 8"/>
          <p:cNvPicPr>
            <a:picLocks noChangeAspect="1"/>
          </p:cNvPicPr>
          <p:nvPr/>
        </p:nvPicPr>
        <p:blipFill>
          <a:blip r:embed="rId3"/>
          <a:stretch>
            <a:fillRect/>
          </a:stretch>
        </p:blipFill>
        <p:spPr>
          <a:xfrm>
            <a:off x="7657465" y="1873250"/>
            <a:ext cx="3600450"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91350" y="607033"/>
            <a:ext cx="4179570" cy="3377354"/>
          </a:xfrm>
        </p:spPr>
        <p:txBody>
          <a:bodyPr/>
          <a:lstStyle/>
          <a:p>
            <a:r>
              <a:rPr lang="en-US" altLang="zh-CN">
                <a:sym typeface="+mn-ea"/>
              </a:rPr>
              <a:t>Overview of Image Fusion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0" name="矩形 19"/>
          <p:cNvSpPr/>
          <p:nvPr/>
        </p:nvSpPr>
        <p:spPr>
          <a:xfrm>
            <a:off x="0" y="-19685"/>
            <a:ext cx="6240145" cy="6888480"/>
          </a:xfrm>
          <a:prstGeom prst="rect">
            <a:avLst/>
          </a:prstGeom>
          <a:solidFill>
            <a:srgbClr val="1C1C1C">
              <a:alpha val="5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Title 1"/>
          <p:cNvSpPr>
            <a:spLocks noGrp="1"/>
          </p:cNvSpPr>
          <p:nvPr>
            <p:ph type="title"/>
          </p:nvPr>
        </p:nvSpPr>
        <p:spPr>
          <a:xfrm>
            <a:off x="3261995" y="365125"/>
            <a:ext cx="6485255" cy="593090"/>
          </a:xfrm>
        </p:spPr>
        <p:txBody>
          <a:bodyPr anchor="b">
            <a:normAutofit fontScale="90000"/>
          </a:bodyPr>
          <a:p>
            <a:r>
              <a:rPr lang="en-US" altLang="zh-CN"/>
              <a:t>Mean Squared Error (MSE)</a:t>
            </a:r>
            <a:endParaRPr lang="en-US" altLang="zh-CN"/>
          </a:p>
        </p:txBody>
      </p:sp>
      <p:sp>
        <p:nvSpPr>
          <p:cNvPr id="8" name="文本框 7"/>
          <p:cNvSpPr txBox="1"/>
          <p:nvPr/>
        </p:nvSpPr>
        <p:spPr>
          <a:xfrm>
            <a:off x="2388235" y="958215"/>
            <a:ext cx="7773035" cy="2615565"/>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MSE is a metric used to measure the average squared difference between the pixel values of two images. It is commonly used to evaluate the quality of image reconstruction or fusion by comparing the original and processed images.</a:t>
            </a: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a:p>
            <a:pPr marL="285750" lvl="1" indent="-285750">
              <a:buFont typeface="Arial" panose="020B0604020202020204" pitchFamily="34" charset="0"/>
              <a:buChar char="•"/>
            </a:pPr>
            <a:r>
              <a:rPr lang="en-US" altLang="zh-CN" b="1">
                <a:solidFill>
                  <a:schemeClr val="bg1"/>
                </a:solidFill>
                <a:ea typeface="宋体" panose="02010600030101010101" pitchFamily="2" charset="-122"/>
                <a:sym typeface="+mn-ea"/>
              </a:rPr>
              <a:t>Calculation Formula</a:t>
            </a:r>
            <a:endParaRPr lang="en-US" altLang="zh-CN" b="1">
              <a:solidFill>
                <a:schemeClr val="bg1"/>
              </a:solidFill>
              <a:ea typeface="宋体" panose="02010600030101010101" pitchFamily="2" charset="-122"/>
              <a:sym typeface="+mn-ea"/>
            </a:endParaRPr>
          </a:p>
        </p:txBody>
      </p:sp>
      <p:pic>
        <p:nvPicPr>
          <p:cNvPr id="2" name="图片 1" descr="MSE_box_plot"/>
          <p:cNvPicPr>
            <a:picLocks noChangeAspect="1"/>
          </p:cNvPicPr>
          <p:nvPr/>
        </p:nvPicPr>
        <p:blipFill>
          <a:blip r:embed="rId1"/>
          <a:stretch>
            <a:fillRect/>
          </a:stretch>
        </p:blipFill>
        <p:spPr>
          <a:xfrm>
            <a:off x="6771640" y="3067050"/>
            <a:ext cx="4320000" cy="3238971"/>
          </a:xfrm>
          <a:prstGeom prst="rect">
            <a:avLst/>
          </a:prstGeom>
        </p:spPr>
      </p:pic>
      <p:pic>
        <p:nvPicPr>
          <p:cNvPr id="3" name="图片 2" descr="MSE_scatter_plot"/>
          <p:cNvPicPr>
            <a:picLocks noChangeAspect="1"/>
          </p:cNvPicPr>
          <p:nvPr/>
        </p:nvPicPr>
        <p:blipFill>
          <a:blip r:embed="rId2"/>
          <a:stretch>
            <a:fillRect/>
          </a:stretch>
        </p:blipFill>
        <p:spPr>
          <a:xfrm>
            <a:off x="1344295" y="3082290"/>
            <a:ext cx="4320000" cy="3238971"/>
          </a:xfrm>
          <a:prstGeom prst="rect">
            <a:avLst/>
          </a:prstGeom>
        </p:spPr>
      </p:pic>
      <p:pic>
        <p:nvPicPr>
          <p:cNvPr id="4" name="图片 3"/>
          <p:cNvPicPr>
            <a:picLocks noChangeAspect="1"/>
          </p:cNvPicPr>
          <p:nvPr/>
        </p:nvPicPr>
        <p:blipFill>
          <a:blip r:embed="rId3"/>
          <a:stretch>
            <a:fillRect/>
          </a:stretch>
        </p:blipFill>
        <p:spPr>
          <a:xfrm>
            <a:off x="5846445" y="2177415"/>
            <a:ext cx="4314825" cy="7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图片 4" descr="CC_box_plot"/>
          <p:cNvPicPr>
            <a:picLocks noChangeAspect="1"/>
          </p:cNvPicPr>
          <p:nvPr/>
        </p:nvPicPr>
        <p:blipFill>
          <a:blip r:embed="rId1"/>
          <a:stretch>
            <a:fillRect/>
          </a:stretch>
        </p:blipFill>
        <p:spPr>
          <a:xfrm>
            <a:off x="6531610" y="3130550"/>
            <a:ext cx="4320000" cy="3238971"/>
          </a:xfrm>
          <a:prstGeom prst="rect">
            <a:avLst/>
          </a:prstGeom>
        </p:spPr>
      </p:pic>
      <p:pic>
        <p:nvPicPr>
          <p:cNvPr id="6" name="图片 5" descr="CC_scatter_plot"/>
          <p:cNvPicPr>
            <a:picLocks noChangeAspect="1"/>
          </p:cNvPicPr>
          <p:nvPr/>
        </p:nvPicPr>
        <p:blipFill>
          <a:blip r:embed="rId2"/>
          <a:stretch>
            <a:fillRect/>
          </a:stretch>
        </p:blipFill>
        <p:spPr>
          <a:xfrm>
            <a:off x="1169670" y="3130550"/>
            <a:ext cx="4320000" cy="3238971"/>
          </a:xfrm>
          <a:prstGeom prst="rect">
            <a:avLst/>
          </a:prstGeom>
        </p:spPr>
      </p:pic>
      <p:sp>
        <p:nvSpPr>
          <p:cNvPr id="8" name="Title 1"/>
          <p:cNvSpPr>
            <a:spLocks noGrp="1"/>
          </p:cNvSpPr>
          <p:nvPr>
            <p:ph type="title"/>
          </p:nvPr>
        </p:nvSpPr>
        <p:spPr>
          <a:xfrm>
            <a:off x="2953385" y="563880"/>
            <a:ext cx="7308850" cy="593090"/>
          </a:xfrm>
        </p:spPr>
        <p:txBody>
          <a:bodyPr anchor="b">
            <a:normAutofit/>
          </a:bodyPr>
          <a:p>
            <a:r>
              <a:rPr lang="en-US" altLang="zh-CN"/>
              <a:t>Peak Signal-to-Noise Ratio (PSNR)</a:t>
            </a:r>
            <a:endParaRPr lang="en-US" altLang="zh-CN"/>
          </a:p>
        </p:txBody>
      </p:sp>
      <p:sp>
        <p:nvSpPr>
          <p:cNvPr id="13" name="文本框 12"/>
          <p:cNvSpPr txBox="1"/>
          <p:nvPr/>
        </p:nvSpPr>
        <p:spPr>
          <a:xfrm>
            <a:off x="1266190" y="1275080"/>
            <a:ext cx="9549130" cy="1277620"/>
          </a:xfrm>
          <a:prstGeom prst="rect">
            <a:avLst/>
          </a:prstGeom>
        </p:spPr>
        <p:txBody>
          <a:bodyPr wrap="square">
            <a:noAutofit/>
          </a:bodyPr>
          <a:p>
            <a:pPr marL="0" indent="0" algn="l"/>
            <a:r>
              <a:rPr lang="en-US" altLang="zh-CN" sz="1800" b="0" i="0"/>
              <a:t>PSNR is a metric used to evaluate the quality of a processed image compared to the original image. It is expressed in decibels (dB) and is commonly used in image compression and fusion.</a:t>
            </a:r>
            <a:endParaRPr lang="en-US" altLang="zh-CN" sz="1800" b="0" i="0"/>
          </a:p>
        </p:txBody>
      </p:sp>
      <p:pic>
        <p:nvPicPr>
          <p:cNvPr id="2" name="图片 1"/>
          <p:cNvPicPr>
            <a:picLocks noChangeAspect="1"/>
          </p:cNvPicPr>
          <p:nvPr/>
        </p:nvPicPr>
        <p:blipFill>
          <a:blip r:embed="rId3"/>
          <a:stretch>
            <a:fillRect/>
          </a:stretch>
        </p:blipFill>
        <p:spPr>
          <a:xfrm>
            <a:off x="4583430" y="2187575"/>
            <a:ext cx="2914650" cy="6572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0" name="矩形 19"/>
          <p:cNvSpPr/>
          <p:nvPr/>
        </p:nvSpPr>
        <p:spPr>
          <a:xfrm>
            <a:off x="0" y="-19685"/>
            <a:ext cx="6240145" cy="6888480"/>
          </a:xfrm>
          <a:prstGeom prst="rect">
            <a:avLst/>
          </a:prstGeom>
          <a:solidFill>
            <a:srgbClr val="1C1C1C">
              <a:alpha val="5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Title 1"/>
          <p:cNvSpPr>
            <a:spLocks noGrp="1"/>
          </p:cNvSpPr>
          <p:nvPr>
            <p:ph type="title"/>
          </p:nvPr>
        </p:nvSpPr>
        <p:spPr>
          <a:xfrm>
            <a:off x="2253615" y="582295"/>
            <a:ext cx="8041640" cy="593090"/>
          </a:xfrm>
        </p:spPr>
        <p:txBody>
          <a:bodyPr anchor="b">
            <a:normAutofit fontScale="90000"/>
          </a:bodyPr>
          <a:p>
            <a:r>
              <a:rPr lang="en-US" altLang="zh-CN"/>
              <a:t>Quality Composite Evaluation (QCB)</a:t>
            </a:r>
            <a:endParaRPr lang="en-US" altLang="zh-CN"/>
          </a:p>
        </p:txBody>
      </p:sp>
      <p:sp>
        <p:nvSpPr>
          <p:cNvPr id="8" name="文本框 7"/>
          <p:cNvSpPr txBox="1"/>
          <p:nvPr/>
        </p:nvSpPr>
        <p:spPr>
          <a:xfrm>
            <a:off x="1557655" y="1175385"/>
            <a:ext cx="9448165" cy="2615565"/>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QCB is a composite metric used to evaluate the overall quality of an image by combining various quality aspects. </a:t>
            </a:r>
            <a:endParaRPr lang="en-US" altLang="zh-CN">
              <a:solidFill>
                <a:schemeClr val="bg1"/>
              </a:solidFill>
              <a:ea typeface="宋体" panose="02010600030101010101" pitchFamily="2" charset="-122"/>
              <a:sym typeface="+mn-ea"/>
            </a:endParaRPr>
          </a:p>
          <a:p>
            <a:pPr marL="0" lvl="1" indent="0">
              <a:buNone/>
            </a:pPr>
            <a:endParaRPr lang="en-US" altLang="zh-CN">
              <a:solidFill>
                <a:schemeClr val="bg1"/>
              </a:solidFill>
              <a:ea typeface="宋体" panose="02010600030101010101" pitchFamily="2" charset="-122"/>
              <a:sym typeface="+mn-ea"/>
            </a:endParaRPr>
          </a:p>
        </p:txBody>
      </p:sp>
      <p:pic>
        <p:nvPicPr>
          <p:cNvPr id="5" name="图片 4" descr="QCB_box_plot"/>
          <p:cNvPicPr>
            <a:picLocks noChangeAspect="1"/>
          </p:cNvPicPr>
          <p:nvPr/>
        </p:nvPicPr>
        <p:blipFill>
          <a:blip r:embed="rId1"/>
          <a:stretch>
            <a:fillRect/>
          </a:stretch>
        </p:blipFill>
        <p:spPr>
          <a:xfrm>
            <a:off x="6541770" y="2747010"/>
            <a:ext cx="4320000" cy="3238971"/>
          </a:xfrm>
          <a:prstGeom prst="rect">
            <a:avLst/>
          </a:prstGeom>
        </p:spPr>
      </p:pic>
      <p:pic>
        <p:nvPicPr>
          <p:cNvPr id="6" name="图片 5" descr="QCB_scatter_plot"/>
          <p:cNvPicPr>
            <a:picLocks noChangeAspect="1"/>
          </p:cNvPicPr>
          <p:nvPr/>
        </p:nvPicPr>
        <p:blipFill>
          <a:blip r:embed="rId2"/>
          <a:stretch>
            <a:fillRect/>
          </a:stretch>
        </p:blipFill>
        <p:spPr>
          <a:xfrm>
            <a:off x="1217295" y="2747010"/>
            <a:ext cx="4320000" cy="3238971"/>
          </a:xfrm>
          <a:prstGeom prst="rect">
            <a:avLst/>
          </a:prstGeom>
        </p:spPr>
      </p:pic>
      <p:pic>
        <p:nvPicPr>
          <p:cNvPr id="7" name="图片 6"/>
          <p:cNvPicPr>
            <a:picLocks noChangeAspect="1"/>
          </p:cNvPicPr>
          <p:nvPr/>
        </p:nvPicPr>
        <p:blipFill>
          <a:blip r:embed="rId3"/>
          <a:stretch>
            <a:fillRect/>
          </a:stretch>
        </p:blipFill>
        <p:spPr>
          <a:xfrm>
            <a:off x="1557655" y="1892300"/>
            <a:ext cx="9258300" cy="428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3106420" y="323850"/>
            <a:ext cx="5979160" cy="593090"/>
          </a:xfrm>
        </p:spPr>
        <p:txBody>
          <a:bodyPr anchor="b">
            <a:normAutofit fontScale="90000"/>
          </a:bodyPr>
          <a:p>
            <a:r>
              <a:rPr lang="en-US" altLang="zh-CN"/>
              <a:t>Gradient Quality Evaluation (QG)</a:t>
            </a:r>
            <a:endParaRPr lang="en-US" altLang="zh-CN"/>
          </a:p>
        </p:txBody>
      </p:sp>
      <p:sp>
        <p:nvSpPr>
          <p:cNvPr id="9" name="文本框 8"/>
          <p:cNvSpPr txBox="1"/>
          <p:nvPr/>
        </p:nvSpPr>
        <p:spPr>
          <a:xfrm>
            <a:off x="1266190" y="1035050"/>
            <a:ext cx="9549130" cy="1277620"/>
          </a:xfrm>
          <a:prstGeom prst="rect">
            <a:avLst/>
          </a:prstGeom>
        </p:spPr>
        <p:txBody>
          <a:bodyPr wrap="square">
            <a:noAutofit/>
          </a:bodyPr>
          <a:p>
            <a:pPr marL="0" indent="0" algn="l"/>
            <a:r>
              <a:rPr lang="en-US" altLang="zh-CN" sz="1800" b="0" i="0"/>
              <a:t>QG is a metric used to assess the quality of an image based on its gradient information. It focuses on evaluating the preservation of edges and details, which are crucial for image clarity.</a:t>
            </a:r>
            <a:endParaRPr lang="en-US" altLang="zh-CN" sz="1800" b="0" i="0"/>
          </a:p>
        </p:txBody>
      </p:sp>
      <p:pic>
        <p:nvPicPr>
          <p:cNvPr id="2" name="图片 1" descr="QG_box_plot"/>
          <p:cNvPicPr>
            <a:picLocks noChangeAspect="1"/>
          </p:cNvPicPr>
          <p:nvPr/>
        </p:nvPicPr>
        <p:blipFill>
          <a:blip r:embed="rId1"/>
          <a:stretch>
            <a:fillRect/>
          </a:stretch>
        </p:blipFill>
        <p:spPr>
          <a:xfrm>
            <a:off x="6495415" y="2911475"/>
            <a:ext cx="4320000" cy="3238971"/>
          </a:xfrm>
          <a:prstGeom prst="rect">
            <a:avLst/>
          </a:prstGeom>
        </p:spPr>
      </p:pic>
      <p:pic>
        <p:nvPicPr>
          <p:cNvPr id="3" name="图片 2" descr="QG_scatter_plot"/>
          <p:cNvPicPr>
            <a:picLocks noChangeAspect="1"/>
          </p:cNvPicPr>
          <p:nvPr/>
        </p:nvPicPr>
        <p:blipFill>
          <a:blip r:embed="rId2"/>
          <a:stretch>
            <a:fillRect/>
          </a:stretch>
        </p:blipFill>
        <p:spPr>
          <a:xfrm>
            <a:off x="1356995" y="2911475"/>
            <a:ext cx="4320000" cy="3238971"/>
          </a:xfrm>
          <a:prstGeom prst="rect">
            <a:avLst/>
          </a:prstGeom>
        </p:spPr>
      </p:pic>
      <p:pic>
        <p:nvPicPr>
          <p:cNvPr id="4" name="图片 3"/>
          <p:cNvPicPr>
            <a:picLocks noChangeAspect="1"/>
          </p:cNvPicPr>
          <p:nvPr/>
        </p:nvPicPr>
        <p:blipFill>
          <a:blip r:embed="rId3"/>
          <a:stretch>
            <a:fillRect/>
          </a:stretch>
        </p:blipFill>
        <p:spPr>
          <a:xfrm>
            <a:off x="3782695" y="1906905"/>
            <a:ext cx="4362450" cy="76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3693795" y="242570"/>
            <a:ext cx="5019040" cy="593090"/>
          </a:xfrm>
        </p:spPr>
        <p:txBody>
          <a:bodyPr anchor="b">
            <a:normAutofit/>
          </a:bodyPr>
          <a:p>
            <a:r>
              <a:rPr lang="en-US" altLang="zh-CN"/>
              <a:t>Perceived Quality (QP)</a:t>
            </a:r>
            <a:endParaRPr lang="en-US" altLang="zh-CN"/>
          </a:p>
        </p:txBody>
      </p:sp>
      <p:sp>
        <p:nvSpPr>
          <p:cNvPr id="13" name="文本框 12"/>
          <p:cNvSpPr txBox="1"/>
          <p:nvPr/>
        </p:nvSpPr>
        <p:spPr>
          <a:xfrm>
            <a:off x="1266190" y="953770"/>
            <a:ext cx="9549130" cy="1277620"/>
          </a:xfrm>
          <a:prstGeom prst="rect">
            <a:avLst/>
          </a:prstGeom>
        </p:spPr>
        <p:txBody>
          <a:bodyPr wrap="square">
            <a:noAutofit/>
          </a:bodyPr>
          <a:p>
            <a:pPr marL="0" indent="0" algn="l"/>
            <a:r>
              <a:rPr lang="en-US" altLang="zh-CN" sz="1800" b="0" i="0"/>
              <a:t>QP is a metric designed to assess the perceived visual quality of an image. It aims to reflect human perception by evaluating aspects that contribute to how an image is viewed subjectively.</a:t>
            </a:r>
            <a:endParaRPr lang="en-US" altLang="zh-CN" sz="1800" b="0" i="0"/>
          </a:p>
        </p:txBody>
      </p:sp>
      <p:pic>
        <p:nvPicPr>
          <p:cNvPr id="2" name="图片 1" descr="QP_box_plot"/>
          <p:cNvPicPr>
            <a:picLocks noChangeAspect="1"/>
          </p:cNvPicPr>
          <p:nvPr/>
        </p:nvPicPr>
        <p:blipFill>
          <a:blip r:embed="rId1"/>
          <a:stretch>
            <a:fillRect/>
          </a:stretch>
        </p:blipFill>
        <p:spPr>
          <a:xfrm>
            <a:off x="6413500" y="2988310"/>
            <a:ext cx="4320000" cy="3238971"/>
          </a:xfrm>
          <a:prstGeom prst="rect">
            <a:avLst/>
          </a:prstGeom>
        </p:spPr>
      </p:pic>
      <p:pic>
        <p:nvPicPr>
          <p:cNvPr id="3" name="图片 2" descr="QP_scatter_plot"/>
          <p:cNvPicPr>
            <a:picLocks noChangeAspect="1"/>
          </p:cNvPicPr>
          <p:nvPr/>
        </p:nvPicPr>
        <p:blipFill>
          <a:blip r:embed="rId2"/>
          <a:stretch>
            <a:fillRect/>
          </a:stretch>
        </p:blipFill>
        <p:spPr>
          <a:xfrm>
            <a:off x="1393190" y="2988310"/>
            <a:ext cx="4320000" cy="3238971"/>
          </a:xfrm>
          <a:prstGeom prst="rect">
            <a:avLst/>
          </a:prstGeom>
        </p:spPr>
      </p:pic>
      <p:pic>
        <p:nvPicPr>
          <p:cNvPr id="4" name="图片 3"/>
          <p:cNvPicPr>
            <a:picLocks noChangeAspect="1"/>
          </p:cNvPicPr>
          <p:nvPr/>
        </p:nvPicPr>
        <p:blipFill>
          <a:blip r:embed="rId3"/>
          <a:stretch>
            <a:fillRect/>
          </a:stretch>
        </p:blipFill>
        <p:spPr>
          <a:xfrm>
            <a:off x="1807845" y="2231390"/>
            <a:ext cx="8791575" cy="333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0" name="矩形 19"/>
          <p:cNvSpPr/>
          <p:nvPr/>
        </p:nvSpPr>
        <p:spPr>
          <a:xfrm>
            <a:off x="0" y="-19685"/>
            <a:ext cx="6240145" cy="6888480"/>
          </a:xfrm>
          <a:prstGeom prst="rect">
            <a:avLst/>
          </a:prstGeom>
          <a:solidFill>
            <a:srgbClr val="1C1C1C">
              <a:alpha val="5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Title 1"/>
          <p:cNvSpPr>
            <a:spLocks noGrp="1"/>
          </p:cNvSpPr>
          <p:nvPr>
            <p:ph type="title"/>
          </p:nvPr>
        </p:nvSpPr>
        <p:spPr>
          <a:xfrm>
            <a:off x="2350135" y="365125"/>
            <a:ext cx="7694295" cy="593090"/>
          </a:xfrm>
        </p:spPr>
        <p:txBody>
          <a:bodyPr anchor="b">
            <a:normAutofit/>
          </a:bodyPr>
          <a:p>
            <a:r>
              <a:rPr lang="en-US" altLang="zh-CN"/>
              <a:t>Structural Dissimilarity(</a:t>
            </a:r>
            <a:r>
              <a:rPr lang="en-US" altLang="zh-CN" dirty="0">
                <a:sym typeface="+mn-ea"/>
              </a:rPr>
              <a:t>SD</a:t>
            </a:r>
            <a:r>
              <a:rPr lang="en-US" altLang="zh-CN"/>
              <a:t>)</a:t>
            </a:r>
            <a:endParaRPr lang="en-US" altLang="zh-CN"/>
          </a:p>
        </p:txBody>
      </p:sp>
      <p:sp>
        <p:nvSpPr>
          <p:cNvPr id="8" name="文本框 7"/>
          <p:cNvSpPr txBox="1"/>
          <p:nvPr/>
        </p:nvSpPr>
        <p:spPr>
          <a:xfrm>
            <a:off x="1416685" y="958215"/>
            <a:ext cx="9143365" cy="2615565"/>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The standard deviation in the context of image processing is a statistical measure used to quantify the amount of variation or dispersion in the pixel intensity values of an image. It provides insight into the contrast and texture of the image.</a:t>
            </a:r>
            <a:endParaRPr lang="en-US" altLang="zh-CN">
              <a:solidFill>
                <a:schemeClr val="bg1"/>
              </a:solidFill>
              <a:ea typeface="宋体" panose="02010600030101010101" pitchFamily="2" charset="-122"/>
              <a:sym typeface="+mn-ea"/>
            </a:endParaRPr>
          </a:p>
        </p:txBody>
      </p:sp>
      <p:pic>
        <p:nvPicPr>
          <p:cNvPr id="5" name="图片 4" descr="SD_box_plot"/>
          <p:cNvPicPr>
            <a:picLocks noChangeAspect="1"/>
          </p:cNvPicPr>
          <p:nvPr/>
        </p:nvPicPr>
        <p:blipFill>
          <a:blip r:embed="rId1"/>
          <a:stretch>
            <a:fillRect/>
          </a:stretch>
        </p:blipFill>
        <p:spPr>
          <a:xfrm>
            <a:off x="6240145" y="3141345"/>
            <a:ext cx="4320000" cy="3238971"/>
          </a:xfrm>
          <a:prstGeom prst="rect">
            <a:avLst/>
          </a:prstGeom>
        </p:spPr>
      </p:pic>
      <p:pic>
        <p:nvPicPr>
          <p:cNvPr id="6" name="图片 5" descr="SD_scatter_plot"/>
          <p:cNvPicPr>
            <a:picLocks noChangeAspect="1"/>
          </p:cNvPicPr>
          <p:nvPr/>
        </p:nvPicPr>
        <p:blipFill>
          <a:blip r:embed="rId2"/>
          <a:stretch>
            <a:fillRect/>
          </a:stretch>
        </p:blipFill>
        <p:spPr>
          <a:xfrm>
            <a:off x="1416685" y="3141345"/>
            <a:ext cx="4320000" cy="3238971"/>
          </a:xfrm>
          <a:prstGeom prst="rect">
            <a:avLst/>
          </a:prstGeom>
        </p:spPr>
      </p:pic>
      <p:pic>
        <p:nvPicPr>
          <p:cNvPr id="7" name="图片 6"/>
          <p:cNvPicPr>
            <a:picLocks noChangeAspect="1"/>
          </p:cNvPicPr>
          <p:nvPr/>
        </p:nvPicPr>
        <p:blipFill>
          <a:blip r:embed="rId3"/>
          <a:stretch>
            <a:fillRect/>
          </a:stretch>
        </p:blipFill>
        <p:spPr>
          <a:xfrm>
            <a:off x="4162425" y="1917065"/>
            <a:ext cx="3867150" cy="9239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0" name="矩形 19"/>
          <p:cNvSpPr/>
          <p:nvPr/>
        </p:nvSpPr>
        <p:spPr>
          <a:xfrm>
            <a:off x="0" y="-19685"/>
            <a:ext cx="6240145" cy="6888480"/>
          </a:xfrm>
          <a:prstGeom prst="rect">
            <a:avLst/>
          </a:prstGeom>
          <a:solidFill>
            <a:srgbClr val="1C1C1C">
              <a:alpha val="5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Title 1"/>
          <p:cNvSpPr>
            <a:spLocks noGrp="1"/>
          </p:cNvSpPr>
          <p:nvPr>
            <p:ph type="title"/>
          </p:nvPr>
        </p:nvSpPr>
        <p:spPr>
          <a:xfrm>
            <a:off x="2593975" y="365125"/>
            <a:ext cx="7362190" cy="593090"/>
          </a:xfrm>
        </p:spPr>
        <p:txBody>
          <a:bodyPr anchor="b">
            <a:normAutofit fontScale="90000"/>
          </a:bodyPr>
          <a:p>
            <a:r>
              <a:rPr lang="en-US" altLang="zh-CN"/>
              <a:t>Visual Information Fidelity (VIF)</a:t>
            </a:r>
            <a:endParaRPr lang="en-US" altLang="zh-CN"/>
          </a:p>
        </p:txBody>
      </p:sp>
      <p:sp>
        <p:nvSpPr>
          <p:cNvPr id="8" name="文本框 7"/>
          <p:cNvSpPr txBox="1"/>
          <p:nvPr/>
        </p:nvSpPr>
        <p:spPr>
          <a:xfrm>
            <a:off x="2388235" y="958215"/>
            <a:ext cx="7773035" cy="2615565"/>
          </a:xfrm>
          <a:prstGeom prst="rect">
            <a:avLst/>
          </a:prstGeom>
          <a:noFill/>
        </p:spPr>
        <p:txBody>
          <a:bodyPr wrap="square" rtlCol="0" anchor="t">
            <a:noAutofit/>
          </a:bodyPr>
          <a:p>
            <a:pPr marL="0" lvl="1" indent="0">
              <a:buNone/>
            </a:pPr>
            <a:r>
              <a:rPr lang="en-US" altLang="zh-CN">
                <a:solidFill>
                  <a:schemeClr val="bg1"/>
                </a:solidFill>
                <a:ea typeface="宋体" panose="02010600030101010101" pitchFamily="2" charset="-122"/>
                <a:sym typeface="+mn-ea"/>
              </a:rPr>
              <a:t>VIF is a metric that quantifies the amount of visual information preserved in a distorted image compared to a reference image. It is based on natural scene statistics and models the human visual system to assess image quality.</a:t>
            </a:r>
            <a:endParaRPr lang="en-US" altLang="zh-CN">
              <a:solidFill>
                <a:schemeClr val="bg1"/>
              </a:solidFill>
              <a:ea typeface="宋体" panose="02010600030101010101" pitchFamily="2" charset="-122"/>
              <a:sym typeface="+mn-ea"/>
            </a:endParaRPr>
          </a:p>
        </p:txBody>
      </p:sp>
      <p:pic>
        <p:nvPicPr>
          <p:cNvPr id="5" name="图片 4" descr="VIFp_box_plot"/>
          <p:cNvPicPr>
            <a:picLocks noChangeAspect="1"/>
          </p:cNvPicPr>
          <p:nvPr/>
        </p:nvPicPr>
        <p:blipFill>
          <a:blip r:embed="rId1"/>
          <a:stretch>
            <a:fillRect/>
          </a:stretch>
        </p:blipFill>
        <p:spPr>
          <a:xfrm>
            <a:off x="6468745" y="3112135"/>
            <a:ext cx="4320000" cy="3238837"/>
          </a:xfrm>
          <a:prstGeom prst="rect">
            <a:avLst/>
          </a:prstGeom>
        </p:spPr>
      </p:pic>
      <p:pic>
        <p:nvPicPr>
          <p:cNvPr id="6" name="图片 5" descr="VIFp_scatter_plot"/>
          <p:cNvPicPr>
            <a:picLocks noChangeAspect="1"/>
          </p:cNvPicPr>
          <p:nvPr/>
        </p:nvPicPr>
        <p:blipFill>
          <a:blip r:embed="rId2"/>
          <a:stretch>
            <a:fillRect/>
          </a:stretch>
        </p:blipFill>
        <p:spPr>
          <a:xfrm>
            <a:off x="1526540" y="3112135"/>
            <a:ext cx="4320000" cy="3238971"/>
          </a:xfrm>
          <a:prstGeom prst="rect">
            <a:avLst/>
          </a:prstGeom>
        </p:spPr>
      </p:pic>
      <p:pic>
        <p:nvPicPr>
          <p:cNvPr id="7" name="图片 6"/>
          <p:cNvPicPr>
            <a:picLocks noChangeAspect="1"/>
          </p:cNvPicPr>
          <p:nvPr/>
        </p:nvPicPr>
        <p:blipFill>
          <a:blip r:embed="rId3"/>
          <a:stretch>
            <a:fillRect/>
          </a:stretch>
        </p:blipFill>
        <p:spPr>
          <a:xfrm>
            <a:off x="3758565" y="2052955"/>
            <a:ext cx="4819650" cy="685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3655" y="1637665"/>
            <a:ext cx="4976495" cy="2607310"/>
          </a:xfrm>
        </p:spPr>
        <p:txBody>
          <a:bodyPr/>
          <a:lstStyle/>
          <a:p>
            <a:br>
              <a:rPr lang="en-US" altLang="zh-CN">
                <a:sym typeface="+mn-ea"/>
              </a:rPr>
            </a:br>
            <a:br>
              <a:rPr lang="en-US" altLang="zh-CN">
                <a:sym typeface="+mn-ea"/>
              </a:rPr>
            </a:br>
            <a:r>
              <a:rPr lang="en-US" altLang="zh-CN">
                <a:sym typeface="+mn-ea"/>
              </a:rPr>
              <a:t>Evaluation of Methods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箱线图&#10;&#10;描述已自动生成"/>
          <p:cNvPicPr>
            <a:picLocks noChangeAspect="1"/>
          </p:cNvPicPr>
          <p:nvPr/>
        </p:nvPicPr>
        <p:blipFill>
          <a:blip r:embed="rId1"/>
          <a:stretch>
            <a:fillRect/>
          </a:stretch>
        </p:blipFill>
        <p:spPr>
          <a:xfrm>
            <a:off x="4210677" y="3782992"/>
            <a:ext cx="3960000" cy="2968868"/>
          </a:xfrm>
          <a:prstGeom prst="rect">
            <a:avLst/>
          </a:prstGeom>
        </p:spPr>
      </p:pic>
      <p:pic>
        <p:nvPicPr>
          <p:cNvPr id="6" name="图片 5" descr="图表, 箱线图&#10;&#10;描述已自动生成"/>
          <p:cNvPicPr>
            <a:picLocks noChangeAspect="1"/>
          </p:cNvPicPr>
          <p:nvPr/>
        </p:nvPicPr>
        <p:blipFill>
          <a:blip r:embed="rId2"/>
          <a:stretch>
            <a:fillRect/>
          </a:stretch>
        </p:blipFill>
        <p:spPr>
          <a:xfrm>
            <a:off x="7969016" y="3782992"/>
            <a:ext cx="3960000" cy="2968868"/>
          </a:xfrm>
          <a:prstGeom prst="rect">
            <a:avLst/>
          </a:prstGeom>
        </p:spPr>
      </p:pic>
      <p:pic>
        <p:nvPicPr>
          <p:cNvPr id="10" name="图片 9" descr="图表, 箱线图&#10;&#10;描述已自动生成"/>
          <p:cNvPicPr>
            <a:picLocks noChangeAspect="1"/>
          </p:cNvPicPr>
          <p:nvPr/>
        </p:nvPicPr>
        <p:blipFill>
          <a:blip r:embed="rId3"/>
          <a:stretch>
            <a:fillRect/>
          </a:stretch>
        </p:blipFill>
        <p:spPr>
          <a:xfrm>
            <a:off x="385969" y="3782992"/>
            <a:ext cx="3960000" cy="2968868"/>
          </a:xfrm>
          <a:prstGeom prst="rect">
            <a:avLst/>
          </a:prstGeom>
        </p:spPr>
      </p:pic>
      <p:sp>
        <p:nvSpPr>
          <p:cNvPr id="12" name="Title 1"/>
          <p:cNvSpPr>
            <a:spLocks noGrp="1"/>
          </p:cNvSpPr>
          <p:nvPr>
            <p:ph type="title"/>
          </p:nvPr>
        </p:nvSpPr>
        <p:spPr>
          <a:xfrm>
            <a:off x="2013585" y="636905"/>
            <a:ext cx="1722755" cy="593090"/>
          </a:xfrm>
        </p:spPr>
        <p:txBody>
          <a:bodyPr anchor="b">
            <a:normAutofit/>
          </a:bodyPr>
          <a:p>
            <a:r>
              <a:rPr lang="en-US" altLang="zh-CN"/>
              <a:t>AG</a:t>
            </a:r>
            <a:endParaRPr lang="en-US" altLang="zh-CN"/>
          </a:p>
        </p:txBody>
      </p:sp>
      <p:sp>
        <p:nvSpPr>
          <p:cNvPr id="13" name="文本框 12"/>
          <p:cNvSpPr txBox="1"/>
          <p:nvPr/>
        </p:nvSpPr>
        <p:spPr>
          <a:xfrm>
            <a:off x="582295" y="1296035"/>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t>The </a:t>
            </a:r>
            <a:r>
              <a:rPr lang="en-US" altLang="zh-CN" sz="1800" b="0" i="0">
                <a:solidFill>
                  <a:srgbClr val="B2968E"/>
                </a:solidFill>
              </a:rPr>
              <a:t>CurveletResult </a:t>
            </a:r>
            <a:r>
              <a:rPr lang="en-US" altLang="zh-CN" sz="1800" b="0" i="0"/>
              <a:t>method shows the highest median AG, indicating better sharpness and detail preservation.</a:t>
            </a:r>
            <a:endParaRPr lang="en-US" altLang="zh-CN" sz="1800" b="0" i="0"/>
          </a:p>
          <a:p>
            <a:pPr marL="285750" indent="-285750" algn="l">
              <a:buFont typeface="Arial" panose="020B0604020202020204" pitchFamily="34" charset="0"/>
              <a:buChar char="•"/>
            </a:pPr>
            <a:r>
              <a:rPr lang="en-US" altLang="zh-CN" sz="1800" b="0" i="0">
                <a:solidFill>
                  <a:srgbClr val="B2968E"/>
                </a:solidFill>
              </a:rPr>
              <a:t>GradientResult </a:t>
            </a:r>
            <a:r>
              <a:rPr lang="en-US" altLang="zh-CN" sz="1800" b="0" i="0"/>
              <a:t>and </a:t>
            </a:r>
            <a:r>
              <a:rPr lang="en-US" altLang="zh-CN" sz="1800" b="0" i="0">
                <a:solidFill>
                  <a:srgbClr val="B2968E"/>
                </a:solidFill>
              </a:rPr>
              <a:t>LaplacianPyramidResult </a:t>
            </a:r>
            <a:r>
              <a:rPr lang="en-US" altLang="zh-CN" sz="1800" b="0" i="0"/>
              <a:t>also perform well, but with more variability.</a:t>
            </a:r>
            <a:endParaRPr lang="en-US" altLang="zh-CN" sz="1800" b="0" i="0"/>
          </a:p>
        </p:txBody>
      </p:sp>
      <p:sp>
        <p:nvSpPr>
          <p:cNvPr id="14" name="Title 1"/>
          <p:cNvSpPr>
            <a:spLocks noGrp="1"/>
          </p:cNvSpPr>
          <p:nvPr/>
        </p:nvSpPr>
        <p:spPr>
          <a:xfrm>
            <a:off x="9587230" y="632460"/>
            <a:ext cx="172275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QG</a:t>
            </a:r>
            <a:endParaRPr lang="en-US" altLang="zh-CN"/>
          </a:p>
        </p:txBody>
      </p:sp>
      <p:sp>
        <p:nvSpPr>
          <p:cNvPr id="15" name="文本框 14"/>
          <p:cNvSpPr txBox="1"/>
          <p:nvPr/>
        </p:nvSpPr>
        <p:spPr>
          <a:xfrm>
            <a:off x="8169275" y="1291590"/>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solidFill>
                  <a:srgbClr val="B2968E"/>
                </a:solidFill>
              </a:rPr>
              <a:t>nsctResult </a:t>
            </a:r>
            <a:r>
              <a:rPr lang="en-US" altLang="zh-CN" sz="1800" b="0" i="0"/>
              <a:t>shows the highest median QG, indicating good gradient quality.</a:t>
            </a:r>
            <a:endParaRPr lang="en-US" altLang="zh-CN" sz="1800" b="0" i="0"/>
          </a:p>
          <a:p>
            <a:pPr marL="285750" indent="-285750" algn="l">
              <a:buFont typeface="Arial" panose="020B0604020202020204" pitchFamily="34" charset="0"/>
              <a:buChar char="•"/>
            </a:pPr>
            <a:r>
              <a:rPr lang="en-US" altLang="zh-CN" sz="1800" b="0" i="0">
                <a:solidFill>
                  <a:srgbClr val="B2968E"/>
                </a:solidFill>
              </a:rPr>
              <a:t>CurveletResult </a:t>
            </a:r>
            <a:r>
              <a:rPr lang="en-US" altLang="zh-CN" sz="1800" b="0" i="0"/>
              <a:t>and </a:t>
            </a:r>
            <a:r>
              <a:rPr lang="en-US" altLang="zh-CN" sz="1800" b="0" i="0">
                <a:solidFill>
                  <a:srgbClr val="B2968E"/>
                </a:solidFill>
              </a:rPr>
              <a:t>IDWTResult </a:t>
            </a:r>
            <a:r>
              <a:rPr lang="en-US" altLang="zh-CN" sz="1800" b="0" i="0"/>
              <a:t>also perform well in maintaining gradient quality.</a:t>
            </a:r>
            <a:endParaRPr lang="en-US" altLang="zh-CN" sz="1800" b="0" i="0"/>
          </a:p>
        </p:txBody>
      </p:sp>
      <p:sp>
        <p:nvSpPr>
          <p:cNvPr id="20" name="Title 1"/>
          <p:cNvSpPr>
            <a:spLocks noGrp="1"/>
          </p:cNvSpPr>
          <p:nvPr/>
        </p:nvSpPr>
        <p:spPr>
          <a:xfrm>
            <a:off x="5767070" y="627380"/>
            <a:ext cx="172275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MSE</a:t>
            </a:r>
            <a:endParaRPr lang="en-US" altLang="zh-CN"/>
          </a:p>
        </p:txBody>
      </p:sp>
      <p:sp>
        <p:nvSpPr>
          <p:cNvPr id="21" name="文本框 20"/>
          <p:cNvSpPr txBox="1"/>
          <p:nvPr/>
        </p:nvSpPr>
        <p:spPr>
          <a:xfrm>
            <a:off x="4375785" y="1286510"/>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solidFill>
                  <a:srgbClr val="B2968E"/>
                </a:solidFill>
              </a:rPr>
              <a:t>LaplacianPyramidResult </a:t>
            </a:r>
            <a:r>
              <a:rPr lang="en-US" altLang="zh-CN" sz="1800" b="0" i="0"/>
              <a:t>has the lowest MSE, suggesting it preserves the image content with minimal error.</a:t>
            </a:r>
            <a:endParaRPr lang="en-US" altLang="zh-CN" sz="1800" b="0" i="0"/>
          </a:p>
          <a:p>
            <a:pPr marL="285750" indent="-285750" algn="l">
              <a:buFont typeface="Arial" panose="020B0604020202020204" pitchFamily="34" charset="0"/>
              <a:buChar char="•"/>
            </a:pPr>
            <a:r>
              <a:rPr lang="en-US" altLang="zh-CN" sz="1800" b="0" i="0">
                <a:solidFill>
                  <a:srgbClr val="B2968E"/>
                </a:solidFill>
              </a:rPr>
              <a:t>CurveletResult </a:t>
            </a:r>
            <a:r>
              <a:rPr lang="en-US" altLang="zh-CN" sz="1800" b="0" i="0"/>
              <a:t>and </a:t>
            </a:r>
            <a:r>
              <a:rPr lang="en-US" altLang="zh-CN" sz="1800" b="0" i="0">
                <a:solidFill>
                  <a:srgbClr val="B2968E"/>
                </a:solidFill>
              </a:rPr>
              <a:t>IDWTResult </a:t>
            </a:r>
            <a:r>
              <a:rPr lang="en-US" altLang="zh-CN" sz="1800" b="0" i="0"/>
              <a:t>also have low MSE values.</a:t>
            </a:r>
            <a:endParaRPr lang="en-US" altLang="zh-CN" sz="1800" b="0" i="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图示&#10;&#10;描述已自动生成"/>
          <p:cNvPicPr>
            <a:picLocks noChangeAspect="1"/>
          </p:cNvPicPr>
          <p:nvPr>
            <p:custDataLst>
              <p:tags r:id="rId1"/>
            </p:custDataLst>
          </p:nvPr>
        </p:nvPicPr>
        <p:blipFill>
          <a:blip r:embed="rId2"/>
          <a:stretch>
            <a:fillRect/>
          </a:stretch>
        </p:blipFill>
        <p:spPr>
          <a:xfrm>
            <a:off x="4129601" y="3526182"/>
            <a:ext cx="3960000" cy="2968868"/>
          </a:xfrm>
          <a:prstGeom prst="rect">
            <a:avLst/>
          </a:prstGeom>
        </p:spPr>
      </p:pic>
      <p:pic>
        <p:nvPicPr>
          <p:cNvPr id="7" name="图片 6" descr="图示&#10;&#10;描述已自动生成"/>
          <p:cNvPicPr>
            <a:picLocks noChangeAspect="1"/>
          </p:cNvPicPr>
          <p:nvPr>
            <p:custDataLst>
              <p:tags r:id="rId3"/>
            </p:custDataLst>
          </p:nvPr>
        </p:nvPicPr>
        <p:blipFill>
          <a:blip r:embed="rId4"/>
          <a:stretch>
            <a:fillRect/>
          </a:stretch>
        </p:blipFill>
        <p:spPr>
          <a:xfrm>
            <a:off x="8089666" y="3526182"/>
            <a:ext cx="3960000" cy="2968868"/>
          </a:xfrm>
          <a:prstGeom prst="rect">
            <a:avLst/>
          </a:prstGeom>
        </p:spPr>
      </p:pic>
      <p:pic>
        <p:nvPicPr>
          <p:cNvPr id="11" name="图片 10" descr="图示&#10;&#10;描述已自动生成"/>
          <p:cNvPicPr>
            <a:picLocks noChangeAspect="1"/>
          </p:cNvPicPr>
          <p:nvPr>
            <p:custDataLst>
              <p:tags r:id="rId5"/>
            </p:custDataLst>
          </p:nvPr>
        </p:nvPicPr>
        <p:blipFill>
          <a:blip r:embed="rId6"/>
          <a:stretch>
            <a:fillRect/>
          </a:stretch>
        </p:blipFill>
        <p:spPr>
          <a:xfrm>
            <a:off x="169536" y="3526182"/>
            <a:ext cx="3960000" cy="2968868"/>
          </a:xfrm>
          <a:prstGeom prst="rect">
            <a:avLst/>
          </a:prstGeom>
        </p:spPr>
      </p:pic>
      <p:sp>
        <p:nvSpPr>
          <p:cNvPr id="12" name="Title 1"/>
          <p:cNvSpPr>
            <a:spLocks noGrp="1"/>
          </p:cNvSpPr>
          <p:nvPr>
            <p:ph type="title"/>
          </p:nvPr>
        </p:nvSpPr>
        <p:spPr>
          <a:xfrm>
            <a:off x="2013585" y="636905"/>
            <a:ext cx="1722755" cy="593090"/>
          </a:xfrm>
        </p:spPr>
        <p:txBody>
          <a:bodyPr anchor="b">
            <a:normAutofit/>
          </a:bodyPr>
          <a:p>
            <a:r>
              <a:rPr lang="en-US" altLang="zh-CN"/>
              <a:t>CC</a:t>
            </a:r>
            <a:endParaRPr lang="en-US" altLang="zh-CN"/>
          </a:p>
        </p:txBody>
      </p:sp>
      <p:sp>
        <p:nvSpPr>
          <p:cNvPr id="13" name="文本框 12"/>
          <p:cNvSpPr txBox="1"/>
          <p:nvPr>
            <p:custDataLst>
              <p:tags r:id="rId7"/>
            </p:custDataLst>
          </p:nvPr>
        </p:nvSpPr>
        <p:spPr>
          <a:xfrm>
            <a:off x="582295" y="1296035"/>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t>High CC values are observed across all methods, with </a:t>
            </a:r>
            <a:r>
              <a:rPr lang="en-US" altLang="zh-CN" sz="1800" b="0" i="0">
                <a:solidFill>
                  <a:srgbClr val="B2968E"/>
                </a:solidFill>
              </a:rPr>
              <a:t>CurveletResult </a:t>
            </a:r>
            <a:r>
              <a:rPr lang="en-US" altLang="zh-CN" sz="1800" b="0" i="0"/>
              <a:t>and </a:t>
            </a:r>
            <a:r>
              <a:rPr lang="en-US" altLang="zh-CN" sz="1800" b="0" i="0">
                <a:solidFill>
                  <a:srgbClr val="B2968E"/>
                </a:solidFill>
              </a:rPr>
              <a:t>GradientResult </a:t>
            </a:r>
            <a:r>
              <a:rPr lang="en-US" altLang="zh-CN" sz="1800" b="0" i="0"/>
              <a:t>having slightly higher medians, indicating strong similarity to the reference images.</a:t>
            </a:r>
            <a:endParaRPr lang="en-US" altLang="zh-CN" sz="1800" b="0" i="0"/>
          </a:p>
        </p:txBody>
      </p:sp>
      <p:sp>
        <p:nvSpPr>
          <p:cNvPr id="14" name="Title 1"/>
          <p:cNvSpPr>
            <a:spLocks noGrp="1"/>
          </p:cNvSpPr>
          <p:nvPr/>
        </p:nvSpPr>
        <p:spPr>
          <a:xfrm>
            <a:off x="9587230" y="632460"/>
            <a:ext cx="172275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QP</a:t>
            </a:r>
            <a:endParaRPr lang="en-US" altLang="zh-CN"/>
          </a:p>
        </p:txBody>
      </p:sp>
      <p:sp>
        <p:nvSpPr>
          <p:cNvPr id="15" name="文本框 14"/>
          <p:cNvSpPr txBox="1"/>
          <p:nvPr>
            <p:custDataLst>
              <p:tags r:id="rId8"/>
            </p:custDataLst>
          </p:nvPr>
        </p:nvSpPr>
        <p:spPr>
          <a:xfrm>
            <a:off x="8169275" y="1291590"/>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t>The </a:t>
            </a:r>
            <a:r>
              <a:rPr lang="en-US" altLang="zh-CN" sz="1800" b="0" i="0">
                <a:solidFill>
                  <a:srgbClr val="B2968E"/>
                </a:solidFill>
              </a:rPr>
              <a:t>nsctResult </a:t>
            </a:r>
            <a:r>
              <a:rPr lang="en-US" altLang="zh-CN" sz="1800" b="0" i="0"/>
              <a:t>and </a:t>
            </a:r>
            <a:r>
              <a:rPr lang="en-US" altLang="zh-CN" sz="1800" b="0" i="0">
                <a:solidFill>
                  <a:srgbClr val="B2968E"/>
                </a:solidFill>
              </a:rPr>
              <a:t>CurveletResult </a:t>
            </a:r>
            <a:r>
              <a:rPr lang="en-US" altLang="zh-CN" sz="1800" b="0" i="0"/>
              <a:t>methods have higher perceived quality scores, reflecting better visual fidelity.</a:t>
            </a:r>
            <a:endParaRPr lang="en-US" altLang="zh-CN" sz="1800" b="0" i="0"/>
          </a:p>
          <a:p>
            <a:pPr marL="285750" indent="-285750" algn="l">
              <a:buFont typeface="Arial" panose="020B0604020202020204" pitchFamily="34" charset="0"/>
              <a:buChar char="•"/>
            </a:pPr>
            <a:endParaRPr lang="en-US" altLang="zh-CN" sz="1800" b="0" i="0"/>
          </a:p>
        </p:txBody>
      </p:sp>
      <p:sp>
        <p:nvSpPr>
          <p:cNvPr id="20" name="Title 1"/>
          <p:cNvSpPr>
            <a:spLocks noGrp="1"/>
          </p:cNvSpPr>
          <p:nvPr/>
        </p:nvSpPr>
        <p:spPr>
          <a:xfrm>
            <a:off x="5767070" y="627380"/>
            <a:ext cx="172275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PSNR</a:t>
            </a:r>
            <a:endParaRPr lang="en-US" altLang="zh-CN"/>
          </a:p>
        </p:txBody>
      </p:sp>
      <p:sp>
        <p:nvSpPr>
          <p:cNvPr id="21" name="文本框 20"/>
          <p:cNvSpPr txBox="1"/>
          <p:nvPr>
            <p:custDataLst>
              <p:tags r:id="rId9"/>
            </p:custDataLst>
          </p:nvPr>
        </p:nvSpPr>
        <p:spPr>
          <a:xfrm>
            <a:off x="4375785" y="1286510"/>
            <a:ext cx="3507105" cy="1277620"/>
          </a:xfrm>
          <a:prstGeom prst="rect">
            <a:avLst/>
          </a:prstGeom>
        </p:spPr>
        <p:txBody>
          <a:bodyPr wrap="square">
            <a:noAutofit/>
          </a:bodyPr>
          <a:p>
            <a:pPr marL="285750" indent="-285750" algn="l">
              <a:buFont typeface="Arial" panose="020B0604020202020204" pitchFamily="34" charset="0"/>
              <a:buChar char="•"/>
            </a:pPr>
            <a:r>
              <a:rPr lang="en-US" altLang="zh-CN" sz="1800" b="0" i="0">
                <a:solidFill>
                  <a:srgbClr val="B2968E"/>
                </a:solidFill>
              </a:rPr>
              <a:t>LaplacianPyramidResult </a:t>
            </a:r>
            <a:r>
              <a:rPr lang="en-US" altLang="zh-CN" sz="1800" b="0" i="0"/>
              <a:t>and </a:t>
            </a:r>
            <a:r>
              <a:rPr lang="en-US" altLang="zh-CN" sz="1800" b="0" i="0">
                <a:solidFill>
                  <a:srgbClr val="B2968E"/>
                </a:solidFill>
              </a:rPr>
              <a:t>IDWTResult </a:t>
            </a:r>
            <a:r>
              <a:rPr lang="en-US" altLang="zh-CN" sz="1800" b="0" i="0"/>
              <a:t>have the highest PSNR values, suggesting better overall image quality.</a:t>
            </a:r>
            <a:endParaRPr lang="en-US" altLang="zh-CN" sz="1800" b="0" i="0"/>
          </a:p>
          <a:p>
            <a:pPr marL="285750" indent="-285750" algn="l">
              <a:buFont typeface="Arial" panose="020B0604020202020204" pitchFamily="34" charset="0"/>
              <a:buChar char="•"/>
            </a:pPr>
            <a:r>
              <a:rPr lang="en-US" altLang="zh-CN" sz="1800" b="0" i="0">
                <a:solidFill>
                  <a:srgbClr val="B2968E"/>
                </a:solidFill>
              </a:rPr>
              <a:t>MaxResult </a:t>
            </a:r>
            <a:r>
              <a:rPr lang="en-US" altLang="zh-CN" sz="1800" b="0" i="0"/>
              <a:t>shows lower PSNR, indicating more noise or distortion.</a:t>
            </a:r>
            <a:endParaRPr lang="en-US" altLang="zh-CN" sz="1800" b="0" i="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38" y="-1032755"/>
            <a:ext cx="7288282" cy="2121177"/>
          </a:xfrm>
        </p:spPr>
        <p:txBody>
          <a:bodyPr/>
          <a:lstStyle/>
          <a:p>
            <a:r>
              <a:rPr altLang="zh-CN">
                <a:sym typeface="+mn-ea"/>
              </a:rPr>
              <a:t>Image fusion</a:t>
            </a:r>
            <a:endParaRPr lang="en-US" dirty="0"/>
          </a:p>
        </p:txBody>
      </p:sp>
      <p:sp>
        <p:nvSpPr>
          <p:cNvPr id="3" name="Text Placeholder 2"/>
          <p:cNvSpPr>
            <a:spLocks noGrp="1"/>
          </p:cNvSpPr>
          <p:nvPr>
            <p:ph sz="half" idx="2"/>
          </p:nvPr>
        </p:nvSpPr>
        <p:spPr>
          <a:xfrm>
            <a:off x="1228090" y="1250950"/>
            <a:ext cx="7781290" cy="5014595"/>
          </a:xfrm>
        </p:spPr>
        <p:txBody>
          <a:bodyPr>
            <a:normAutofit/>
          </a:bodyPr>
          <a:lstStyle/>
          <a:p>
            <a:r>
              <a:rPr lang="en-US" altLang="zh-CN"/>
              <a:t>Image fusion is a technique that produces </a:t>
            </a:r>
            <a:r>
              <a:rPr lang="en-US" altLang="zh-CN">
                <a:solidFill>
                  <a:schemeClr val="accent1">
                    <a:lumMod val="75000"/>
                  </a:schemeClr>
                </a:solidFill>
              </a:rPr>
              <a:t>a single image</a:t>
            </a:r>
            <a:r>
              <a:rPr lang="en-US" altLang="zh-CN"/>
              <a:t> by </a:t>
            </a:r>
            <a:r>
              <a:rPr lang="en-US" altLang="zh-CN">
                <a:solidFill>
                  <a:schemeClr val="accent1">
                    <a:lumMod val="75000"/>
                  </a:schemeClr>
                </a:solidFill>
              </a:rPr>
              <a:t>combining multiple images</a:t>
            </a:r>
            <a:r>
              <a:rPr lang="en-US" altLang="zh-CN"/>
              <a:t> from multiple sensors or the same sensor.</a:t>
            </a:r>
            <a:endParaRPr lang="en-US" altLang="zh-CN"/>
          </a:p>
          <a:p>
            <a:pPr lvl="1"/>
            <a:r>
              <a:rPr lang="en-US" altLang="zh-CN"/>
              <a:t>Multi-Modal Image Fusion</a:t>
            </a:r>
            <a:endParaRPr lang="en-US" altLang="zh-CN"/>
          </a:p>
          <a:p>
            <a:pPr lvl="2"/>
            <a:r>
              <a:rPr lang="en-US" altLang="zh-CN"/>
              <a:t>Infrared and Visible Image Fusion</a:t>
            </a:r>
            <a:endParaRPr lang="en-US" altLang="zh-CN"/>
          </a:p>
          <a:p>
            <a:pPr lvl="2"/>
            <a:r>
              <a:rPr lang="en-US" altLang="zh-CN"/>
              <a:t>Medical Image Fusion</a:t>
            </a:r>
            <a:endParaRPr lang="en-US" altLang="zh-CN"/>
          </a:p>
          <a:p>
            <a:pPr lvl="1"/>
            <a:r>
              <a:rPr lang="en-US" altLang="zh-CN"/>
              <a:t>Digital Photography Image Fusion</a:t>
            </a:r>
            <a:endParaRPr lang="en-US" altLang="zh-CN"/>
          </a:p>
          <a:p>
            <a:pPr lvl="2"/>
            <a:r>
              <a:rPr lang="en-US" altLang="zh-CN"/>
              <a:t>Multi-exposure Image Fusion</a:t>
            </a:r>
            <a:endParaRPr lang="en-US" altLang="zh-CN"/>
          </a:p>
          <a:p>
            <a:pPr lvl="2"/>
            <a:r>
              <a:rPr lang="en-US" altLang="zh-CN" b="1">
                <a:solidFill>
                  <a:schemeClr val="accent1">
                    <a:lumMod val="75000"/>
                  </a:schemeClr>
                </a:solidFill>
              </a:rPr>
              <a:t>Multi-focus Image Fusion</a:t>
            </a:r>
            <a:endParaRPr lang="en-US" altLang="zh-CN" b="1">
              <a:solidFill>
                <a:schemeClr val="accent1">
                  <a:lumMod val="75000"/>
                </a:schemeClr>
              </a:solidFill>
            </a:endParaRPr>
          </a:p>
          <a:p>
            <a:pPr lvl="1"/>
            <a:r>
              <a:rPr lang="en-US" altLang="zh-CN"/>
              <a:t>Remote Sensing Image Fusion</a:t>
            </a:r>
            <a:endParaRPr lang="en-US" altLang="zh-CN"/>
          </a:p>
          <a:p>
            <a:pPr lvl="2"/>
            <a:r>
              <a:rPr lang="en-US" altLang="zh-CN"/>
              <a:t>Pansharpening</a:t>
            </a:r>
            <a:endParaRPr lang="en-US" altLang="zh-CN"/>
          </a:p>
        </p:txBody>
      </p:sp>
      <p:sp>
        <p:nvSpPr>
          <p:cNvPr id="14" name="Slide Number Placeholder 5"/>
          <p:cNvSpPr>
            <a:spLocks noGrp="1"/>
          </p:cNvSpPr>
          <p:nvPr>
            <p:ph type="sldNum" sz="quarter" idx="12"/>
          </p:nvPr>
        </p:nvSpPr>
        <p:spPr>
          <a:xfrm>
            <a:off x="10373350" y="4969509"/>
            <a:ext cx="987552" cy="365125"/>
          </a:xfrm>
        </p:spPr>
        <p:txBody>
          <a:bodyPr/>
          <a:lstStyle/>
          <a:p>
            <a:fld id="{A49DFD55-3C28-40EF-9E31-A92D2E4017FF}" type="slidenum">
              <a:rPr lang="en-US" smtClean="0"/>
            </a:fld>
            <a:endParaRPr lang="en-US" dirty="0"/>
          </a:p>
        </p:txBody>
      </p:sp>
      <p:sp>
        <p:nvSpPr>
          <p:cNvPr id="5" name="文本框 4"/>
          <p:cNvSpPr txBox="1"/>
          <p:nvPr/>
        </p:nvSpPr>
        <p:spPr>
          <a:xfrm>
            <a:off x="6729095" y="4847590"/>
            <a:ext cx="2985770" cy="1476375"/>
          </a:xfrm>
          <a:prstGeom prst="rect">
            <a:avLst/>
          </a:prstGeom>
          <a:noFill/>
        </p:spPr>
        <p:txBody>
          <a:bodyPr wrap="square" rtlCol="0" anchor="t">
            <a:spAutoFit/>
          </a:bodyPr>
          <a:p>
            <a:endParaRPr lang="en-US" altLang="zh-CN">
              <a:solidFill>
                <a:schemeClr val="bg1">
                  <a:lumMod val="50000"/>
                </a:schemeClr>
              </a:solidFill>
            </a:endParaRPr>
          </a:p>
          <a:p>
            <a:endParaRPr lang="en-US" altLang="zh-CN"/>
          </a:p>
          <a:p>
            <a:r>
              <a:rPr lang="en-US" altLang="zh-CN"/>
              <a:t>Decision-level fusion: </a:t>
            </a:r>
            <a:r>
              <a:rPr lang="en-US" altLang="zh-CN">
                <a:solidFill>
                  <a:schemeClr val="bg1">
                    <a:lumMod val="50000"/>
                  </a:schemeClr>
                </a:solidFill>
              </a:rPr>
              <a:t>Fusion at a higher level of abstraction.</a:t>
            </a:r>
            <a:endParaRPr lang="en-US" altLang="zh-CN">
              <a:solidFill>
                <a:schemeClr val="bg1">
                  <a:lumMod val="50000"/>
                </a:schemeClr>
              </a:solidFill>
            </a:endParaRPr>
          </a:p>
        </p:txBody>
      </p:sp>
      <p:sp>
        <p:nvSpPr>
          <p:cNvPr id="6" name="文本框 5"/>
          <p:cNvSpPr txBox="1"/>
          <p:nvPr/>
        </p:nvSpPr>
        <p:spPr>
          <a:xfrm>
            <a:off x="203835" y="5450205"/>
            <a:ext cx="2845435" cy="922020"/>
          </a:xfrm>
          <a:prstGeom prst="rect">
            <a:avLst/>
          </a:prstGeom>
          <a:noFill/>
        </p:spPr>
        <p:txBody>
          <a:bodyPr wrap="square" rtlCol="0" anchor="t">
            <a:spAutoFit/>
          </a:bodyPr>
          <a:p>
            <a:r>
              <a:rPr lang="en-US" altLang="zh-CN">
                <a:sym typeface="+mn-ea"/>
              </a:rPr>
              <a:t>Pixel-level fusion: </a:t>
            </a:r>
            <a:r>
              <a:rPr lang="en-US" altLang="zh-CN">
                <a:solidFill>
                  <a:schemeClr val="bg1">
                    <a:lumMod val="50000"/>
                  </a:schemeClr>
                </a:solidFill>
                <a:sym typeface="+mn-ea"/>
              </a:rPr>
              <a:t>Directly processes the pixel values of the source image.</a:t>
            </a:r>
            <a:endParaRPr lang="en-US" altLang="zh-CN">
              <a:solidFill>
                <a:schemeClr val="bg1">
                  <a:lumMod val="50000"/>
                </a:schemeClr>
              </a:solidFill>
              <a:sym typeface="+mn-ea"/>
            </a:endParaRPr>
          </a:p>
        </p:txBody>
      </p:sp>
      <p:sp>
        <p:nvSpPr>
          <p:cNvPr id="7" name="文本框 6"/>
          <p:cNvSpPr txBox="1"/>
          <p:nvPr/>
        </p:nvSpPr>
        <p:spPr>
          <a:xfrm>
            <a:off x="3788410" y="5401945"/>
            <a:ext cx="2940685" cy="922020"/>
          </a:xfrm>
          <a:prstGeom prst="rect">
            <a:avLst/>
          </a:prstGeom>
          <a:noFill/>
        </p:spPr>
        <p:txBody>
          <a:bodyPr wrap="square" rtlCol="0" anchor="t">
            <a:spAutoFit/>
          </a:bodyPr>
          <a:p>
            <a:r>
              <a:rPr lang="en-US" altLang="zh-CN">
                <a:sym typeface="+mn-ea"/>
              </a:rPr>
              <a:t>Feature-level fusion: </a:t>
            </a:r>
            <a:r>
              <a:rPr lang="en-US" altLang="zh-CN">
                <a:solidFill>
                  <a:schemeClr val="bg1">
                    <a:lumMod val="50000"/>
                  </a:schemeClr>
                </a:solidFill>
                <a:sym typeface="+mn-ea"/>
              </a:rPr>
              <a:t>Extracting and fusing image features.</a:t>
            </a:r>
            <a:endParaRPr lang="en-US" altLang="zh-CN">
              <a:solidFill>
                <a:schemeClr val="bg1">
                  <a:lumMod val="50000"/>
                </a:schemeClr>
              </a:solidFill>
              <a:sym typeface="+mn-ea"/>
            </a:endParaRPr>
          </a:p>
        </p:txBody>
      </p:sp>
      <p:cxnSp>
        <p:nvCxnSpPr>
          <p:cNvPr id="8" name="直接箭头连接符 7"/>
          <p:cNvCxnSpPr/>
          <p:nvPr/>
        </p:nvCxnSpPr>
        <p:spPr>
          <a:xfrm flipV="1">
            <a:off x="3136265" y="5905500"/>
            <a:ext cx="518160" cy="14605"/>
          </a:xfrm>
          <a:prstGeom prst="straightConnector1">
            <a:avLst/>
          </a:prstGeom>
          <a:ln w="31750" cap="rnd">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9" name="直接箭头连接符 8"/>
          <p:cNvCxnSpPr/>
          <p:nvPr/>
        </p:nvCxnSpPr>
        <p:spPr>
          <a:xfrm flipV="1">
            <a:off x="6210935" y="5890895"/>
            <a:ext cx="518160" cy="14605"/>
          </a:xfrm>
          <a:prstGeom prst="straightConnector1">
            <a:avLst/>
          </a:prstGeom>
          <a:ln w="31750" cap="rnd">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表, 图示&#10;&#10;描述已自动生成"/>
          <p:cNvPicPr>
            <a:picLocks noChangeAspect="1"/>
          </p:cNvPicPr>
          <p:nvPr>
            <p:custDataLst>
              <p:tags r:id="rId1"/>
            </p:custDataLst>
          </p:nvPr>
        </p:nvPicPr>
        <p:blipFill>
          <a:blip r:embed="rId2"/>
          <a:stretch>
            <a:fillRect/>
          </a:stretch>
        </p:blipFill>
        <p:spPr>
          <a:xfrm>
            <a:off x="3115834" y="4120907"/>
            <a:ext cx="2881098" cy="2160000"/>
          </a:xfrm>
          <a:prstGeom prst="rect">
            <a:avLst/>
          </a:prstGeom>
        </p:spPr>
      </p:pic>
      <p:pic>
        <p:nvPicPr>
          <p:cNvPr id="5" name="图片 4" descr="图表, 图示&#10;&#10;描述已自动生成"/>
          <p:cNvPicPr>
            <a:picLocks noChangeAspect="1"/>
          </p:cNvPicPr>
          <p:nvPr>
            <p:custDataLst>
              <p:tags r:id="rId3"/>
            </p:custDataLst>
          </p:nvPr>
        </p:nvPicPr>
        <p:blipFill>
          <a:blip r:embed="rId4"/>
          <a:stretch>
            <a:fillRect/>
          </a:stretch>
        </p:blipFill>
        <p:spPr>
          <a:xfrm>
            <a:off x="6003486" y="4120907"/>
            <a:ext cx="2881098" cy="2160000"/>
          </a:xfrm>
          <a:prstGeom prst="rect">
            <a:avLst/>
          </a:prstGeom>
        </p:spPr>
      </p:pic>
      <p:pic>
        <p:nvPicPr>
          <p:cNvPr id="8" name="图片 7" descr="图示&#10;&#10;描述已自动生成"/>
          <p:cNvPicPr>
            <a:picLocks noChangeAspect="1"/>
          </p:cNvPicPr>
          <p:nvPr>
            <p:custDataLst>
              <p:tags r:id="rId5"/>
            </p:custDataLst>
          </p:nvPr>
        </p:nvPicPr>
        <p:blipFill>
          <a:blip r:embed="rId6"/>
          <a:stretch>
            <a:fillRect/>
          </a:stretch>
        </p:blipFill>
        <p:spPr>
          <a:xfrm>
            <a:off x="8891138" y="4120907"/>
            <a:ext cx="2881098" cy="2160000"/>
          </a:xfrm>
          <a:prstGeom prst="rect">
            <a:avLst/>
          </a:prstGeom>
        </p:spPr>
      </p:pic>
      <p:pic>
        <p:nvPicPr>
          <p:cNvPr id="9" name="图片 8" descr="图表, 箱线图&#10;&#10;描述已自动生成"/>
          <p:cNvPicPr>
            <a:picLocks noChangeAspect="1"/>
          </p:cNvPicPr>
          <p:nvPr>
            <p:custDataLst>
              <p:tags r:id="rId7"/>
            </p:custDataLst>
          </p:nvPr>
        </p:nvPicPr>
        <p:blipFill>
          <a:blip r:embed="rId8"/>
          <a:stretch>
            <a:fillRect/>
          </a:stretch>
        </p:blipFill>
        <p:spPr>
          <a:xfrm>
            <a:off x="238013" y="4121177"/>
            <a:ext cx="2881098" cy="2160000"/>
          </a:xfrm>
          <a:prstGeom prst="rect">
            <a:avLst/>
          </a:prstGeom>
        </p:spPr>
      </p:pic>
      <p:sp>
        <p:nvSpPr>
          <p:cNvPr id="13" name="Title 1"/>
          <p:cNvSpPr>
            <a:spLocks noGrp="1"/>
          </p:cNvSpPr>
          <p:nvPr>
            <p:ph type="title"/>
          </p:nvPr>
        </p:nvSpPr>
        <p:spPr>
          <a:xfrm>
            <a:off x="1435735" y="934085"/>
            <a:ext cx="1245235" cy="593090"/>
          </a:xfrm>
        </p:spPr>
        <p:txBody>
          <a:bodyPr anchor="b">
            <a:normAutofit/>
          </a:bodyPr>
          <a:p>
            <a:r>
              <a:rPr lang="en-US" altLang="zh-CN"/>
              <a:t>Hab</a:t>
            </a:r>
            <a:endParaRPr lang="en-US" altLang="zh-CN"/>
          </a:p>
        </p:txBody>
      </p:sp>
      <p:sp>
        <p:nvSpPr>
          <p:cNvPr id="14" name="文本框 13"/>
          <p:cNvSpPr txBox="1"/>
          <p:nvPr>
            <p:custDataLst>
              <p:tags r:id="rId9"/>
            </p:custDataLst>
          </p:nvPr>
        </p:nvSpPr>
        <p:spPr>
          <a:xfrm>
            <a:off x="448945" y="1602740"/>
            <a:ext cx="2533015" cy="1277620"/>
          </a:xfrm>
          <a:prstGeom prst="rect">
            <a:avLst/>
          </a:prstGeom>
        </p:spPr>
        <p:txBody>
          <a:bodyPr wrap="square">
            <a:noAutofit/>
          </a:bodyPr>
          <a:p>
            <a:pPr marL="285750" indent="-285750" algn="l">
              <a:buFont typeface="Arial" panose="020B0604020202020204" pitchFamily="34" charset="0"/>
              <a:buChar char="•"/>
            </a:pPr>
            <a:r>
              <a:rPr lang="en-US" altLang="zh-CN" sz="1800" b="0" i="0"/>
              <a:t>Results are fairly similar across methods, with </a:t>
            </a:r>
            <a:r>
              <a:rPr lang="en-US" altLang="zh-CN" sz="1800" b="0" i="0">
                <a:solidFill>
                  <a:srgbClr val="B2968E"/>
                </a:solidFill>
              </a:rPr>
              <a:t>CurveletResult </a:t>
            </a:r>
            <a:r>
              <a:rPr lang="en-US" altLang="zh-CN" sz="1800" b="0" i="0"/>
              <a:t>showing a slightly better performance.</a:t>
            </a:r>
            <a:endParaRPr lang="en-US" altLang="zh-CN" sz="1800" b="0" i="0"/>
          </a:p>
        </p:txBody>
      </p:sp>
      <p:sp>
        <p:nvSpPr>
          <p:cNvPr id="17" name="Title 1"/>
          <p:cNvSpPr>
            <a:spLocks noGrp="1"/>
          </p:cNvSpPr>
          <p:nvPr>
            <p:custDataLst>
              <p:tags r:id="rId10"/>
            </p:custDataLst>
          </p:nvPr>
        </p:nvSpPr>
        <p:spPr>
          <a:xfrm>
            <a:off x="4317365" y="936625"/>
            <a:ext cx="124523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QCB</a:t>
            </a:r>
            <a:endParaRPr lang="en-US" altLang="zh-CN"/>
          </a:p>
        </p:txBody>
      </p:sp>
      <p:sp>
        <p:nvSpPr>
          <p:cNvPr id="18" name="文本框 17"/>
          <p:cNvSpPr txBox="1"/>
          <p:nvPr>
            <p:custDataLst>
              <p:tags r:id="rId11"/>
            </p:custDataLst>
          </p:nvPr>
        </p:nvSpPr>
        <p:spPr>
          <a:xfrm>
            <a:off x="3290570" y="1605280"/>
            <a:ext cx="2533015" cy="1277620"/>
          </a:xfrm>
          <a:prstGeom prst="rect">
            <a:avLst/>
          </a:prstGeom>
        </p:spPr>
        <p:txBody>
          <a:bodyPr wrap="square">
            <a:noAutofit/>
          </a:bodyPr>
          <a:p>
            <a:pPr marL="285750" indent="-285750" algn="l">
              <a:buFont typeface="Arial" panose="020B0604020202020204" pitchFamily="34" charset="0"/>
              <a:buChar char="•"/>
            </a:pPr>
            <a:r>
              <a:rPr lang="en-US" altLang="zh-CN" sz="1800" b="0" i="0">
                <a:solidFill>
                  <a:srgbClr val="B2968E"/>
                </a:solidFill>
              </a:rPr>
              <a:t>CurveletResult </a:t>
            </a:r>
            <a:r>
              <a:rPr lang="en-US" altLang="zh-CN" sz="1800" b="0" i="0"/>
              <a:t>and </a:t>
            </a:r>
            <a:r>
              <a:rPr lang="en-US" altLang="zh-CN" sz="1800" b="0" i="0">
                <a:solidFill>
                  <a:srgbClr val="B2968E"/>
                </a:solidFill>
              </a:rPr>
              <a:t>IDWTResult </a:t>
            </a:r>
            <a:r>
              <a:rPr lang="en-US" altLang="zh-CN" sz="1800" b="0" i="0"/>
              <a:t>perform well, indicating good composite quality.</a:t>
            </a:r>
            <a:endParaRPr lang="en-US" altLang="zh-CN" sz="1800" b="0" i="0"/>
          </a:p>
        </p:txBody>
      </p:sp>
      <p:sp>
        <p:nvSpPr>
          <p:cNvPr id="19" name="Title 1"/>
          <p:cNvSpPr>
            <a:spLocks noGrp="1"/>
          </p:cNvSpPr>
          <p:nvPr>
            <p:custDataLst>
              <p:tags r:id="rId12"/>
            </p:custDataLst>
          </p:nvPr>
        </p:nvSpPr>
        <p:spPr>
          <a:xfrm>
            <a:off x="7258685" y="934085"/>
            <a:ext cx="124523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SD</a:t>
            </a:r>
            <a:endParaRPr lang="en-US" altLang="zh-CN"/>
          </a:p>
        </p:txBody>
      </p:sp>
      <p:sp>
        <p:nvSpPr>
          <p:cNvPr id="22" name="文本框 21"/>
          <p:cNvSpPr txBox="1"/>
          <p:nvPr>
            <p:custDataLst>
              <p:tags r:id="rId13"/>
            </p:custDataLst>
          </p:nvPr>
        </p:nvSpPr>
        <p:spPr>
          <a:xfrm>
            <a:off x="6205220" y="1602740"/>
            <a:ext cx="2533015" cy="1277620"/>
          </a:xfrm>
          <a:prstGeom prst="rect">
            <a:avLst/>
          </a:prstGeom>
        </p:spPr>
        <p:txBody>
          <a:bodyPr wrap="square">
            <a:noAutofit/>
          </a:bodyPr>
          <a:p>
            <a:pPr marL="285750" indent="-285750" algn="l">
              <a:buFont typeface="Arial" panose="020B0604020202020204" pitchFamily="34" charset="0"/>
              <a:buChar char="•"/>
            </a:pPr>
            <a:r>
              <a:rPr lang="en-US" altLang="zh-CN" sz="1800" b="0" i="0"/>
              <a:t>All methods show similar SD values, suggesting consistent contrast across methods.</a:t>
            </a:r>
            <a:endParaRPr lang="en-US" altLang="zh-CN" sz="1800" b="0" i="0"/>
          </a:p>
        </p:txBody>
      </p:sp>
      <p:sp>
        <p:nvSpPr>
          <p:cNvPr id="23" name="Title 1"/>
          <p:cNvSpPr>
            <a:spLocks noGrp="1"/>
          </p:cNvSpPr>
          <p:nvPr>
            <p:custDataLst>
              <p:tags r:id="rId14"/>
            </p:custDataLst>
          </p:nvPr>
        </p:nvSpPr>
        <p:spPr>
          <a:xfrm>
            <a:off x="10168255" y="934085"/>
            <a:ext cx="1245235" cy="5930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cap="all" spc="150" baseline="0" dirty="0">
                <a:solidFill>
                  <a:schemeClr val="tx1"/>
                </a:solidFill>
                <a:latin typeface="+mj-lt"/>
                <a:ea typeface="+mj-ea"/>
                <a:cs typeface="+mj-cs"/>
              </a:defRPr>
            </a:lvl1pPr>
          </a:lstStyle>
          <a:p>
            <a:r>
              <a:rPr lang="en-US" altLang="zh-CN"/>
              <a:t>AG</a:t>
            </a:r>
            <a:endParaRPr lang="en-US" altLang="zh-CN"/>
          </a:p>
        </p:txBody>
      </p:sp>
      <p:sp>
        <p:nvSpPr>
          <p:cNvPr id="24" name="文本框 23"/>
          <p:cNvSpPr txBox="1"/>
          <p:nvPr>
            <p:custDataLst>
              <p:tags r:id="rId15"/>
            </p:custDataLst>
          </p:nvPr>
        </p:nvSpPr>
        <p:spPr>
          <a:xfrm>
            <a:off x="9061450" y="1602740"/>
            <a:ext cx="2533015" cy="1277620"/>
          </a:xfrm>
          <a:prstGeom prst="rect">
            <a:avLst/>
          </a:prstGeom>
        </p:spPr>
        <p:txBody>
          <a:bodyPr wrap="square">
            <a:noAutofit/>
          </a:bodyPr>
          <a:p>
            <a:pPr marL="285750" indent="-285750" algn="l">
              <a:buFont typeface="Arial" panose="020B0604020202020204" pitchFamily="34" charset="0"/>
              <a:buChar char="•"/>
            </a:pPr>
            <a:r>
              <a:rPr lang="en-US" altLang="zh-CN" sz="1800" b="0" i="0">
                <a:solidFill>
                  <a:srgbClr val="B2968E"/>
                </a:solidFill>
              </a:rPr>
              <a:t>CurveletResult </a:t>
            </a:r>
            <a:r>
              <a:rPr lang="en-US" altLang="zh-CN" sz="1800" b="0" i="0"/>
              <a:t>and </a:t>
            </a:r>
            <a:r>
              <a:rPr lang="en-US" altLang="zh-CN" sz="1800" b="0" i="0">
                <a:solidFill>
                  <a:srgbClr val="B2968E"/>
                </a:solidFill>
              </a:rPr>
              <a:t>nsctResult </a:t>
            </a:r>
            <a:r>
              <a:rPr lang="en-US" altLang="zh-CN" sz="1800" b="0" i="0"/>
              <a:t>provide higher contrast, which might be beneficial for applications requiring pronounced image features.</a:t>
            </a:r>
            <a:endParaRPr lang="en-US" altLang="zh-CN" sz="1800" b="0" i="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7530" y="562610"/>
            <a:ext cx="11259820" cy="5147945"/>
          </a:xfrm>
          <a:prstGeom prst="rect">
            <a:avLst/>
          </a:prstGeom>
        </p:spPr>
      </p:pic>
      <p:graphicFrame>
        <p:nvGraphicFramePr>
          <p:cNvPr id="13" name="Table Placeholder 2"/>
          <p:cNvGraphicFramePr>
            <a:graphicFrameLocks noGrp="1"/>
          </p:cNvGraphicFramePr>
          <p:nvPr>
            <p:ph type="tbl" sz="quarter" idx="14"/>
            <p:custDataLst>
              <p:tags r:id="rId2"/>
            </p:custDataLst>
          </p:nvPr>
        </p:nvGraphicFramePr>
        <p:xfrm>
          <a:off x="557530" y="455295"/>
          <a:ext cx="11039475" cy="4777105"/>
        </p:xfrm>
        <a:graphic>
          <a:graphicData uri="http://schemas.openxmlformats.org/drawingml/2006/table">
            <a:tbl>
              <a:tblPr firstRow="1" bandRow="1">
                <a:tableStyleId>{7E9639D4-E3E2-4D34-9284-5A2195B3D0D7}</a:tableStyleId>
              </a:tblPr>
              <a:tblGrid>
                <a:gridCol w="2018665"/>
                <a:gridCol w="9020810"/>
              </a:tblGrid>
              <a:tr h="618490">
                <a:tc>
                  <a:txBody>
                    <a:bodyPr/>
                    <a:p>
                      <a:pPr algn="ctr"/>
                      <a:r>
                        <a:rPr lang="en-US" altLang="zh-CN" b="0" dirty="0"/>
                        <a:t>Resul</a:t>
                      </a:r>
                      <a:endParaRPr lang="en-US" altLang="zh-CN" b="0" dirty="0"/>
                    </a:p>
                  </a:txBody>
                  <a:tcPr anchor="ctr"/>
                </a:tc>
                <a:tc>
                  <a:txBody>
                    <a:bodyPr/>
                    <a:p>
                      <a:pPr algn="ctr"/>
                      <a:r>
                        <a:rPr lang="en-US" altLang="zh-CN" sz="1800" b="0">
                          <a:sym typeface="+mn-ea"/>
                        </a:rPr>
                        <a:t>Evaluation</a:t>
                      </a:r>
                      <a:endParaRPr lang="en-US" altLang="zh-CN" sz="1800" b="0" dirty="0">
                        <a:sym typeface="+mn-ea"/>
                      </a:endParaRPr>
                    </a:p>
                  </a:txBody>
                  <a:tcPr anchor="ctr"/>
                </a:tc>
              </a:tr>
              <a:tr h="714375">
                <a:tc>
                  <a:txBody>
                    <a:bodyPr/>
                    <a:p>
                      <a:pPr algn="ctr"/>
                      <a:r>
                        <a:rPr lang="en-US" altLang="zh-CN" b="0" dirty="0"/>
                        <a:t>CurveletResult</a:t>
                      </a:r>
                      <a:endParaRPr lang="en-US" altLang="zh-CN" b="0" dirty="0"/>
                    </a:p>
                  </a:txBody>
                  <a:tcPr anchor="ctr"/>
                </a:tc>
                <a:tc>
                  <a:txBody>
                    <a:bodyPr/>
                    <a:p>
                      <a:pPr algn="ctr"/>
                      <a:r>
                        <a:rPr lang="en-US" altLang="zh-CN" b="0" dirty="0"/>
                        <a:t>Excels in preserving image sharpness and quality.</a:t>
                      </a:r>
                      <a:endParaRPr lang="en-US" altLang="zh-CN" b="0" dirty="0"/>
                    </a:p>
                    <a:p>
                      <a:pPr algn="ctr"/>
                      <a:r>
                        <a:rPr lang="en-US" altLang="zh-CN" b="0" dirty="0"/>
                        <a:t>Shows minimal error and strong similarity to original images.</a:t>
                      </a:r>
                      <a:endParaRPr lang="en-US" altLang="zh-CN" b="0" dirty="0"/>
                    </a:p>
                  </a:txBody>
                  <a:tcPr anchor="ctr"/>
                </a:tc>
              </a:tr>
              <a:tr h="753110">
                <a:tc>
                  <a:txBody>
                    <a:bodyPr/>
                    <a:p>
                      <a:pPr algn="ctr"/>
                      <a:r>
                        <a:rPr lang="en-US" altLang="zh-CN" b="0" dirty="0"/>
                        <a:t>IDWTResult</a:t>
                      </a:r>
                      <a:endParaRPr lang="en-US" altLang="zh-CN" b="0" dirty="0"/>
                    </a:p>
                  </a:txBody>
                  <a:tcPr anchor="ctr"/>
                </a:tc>
                <a:tc>
                  <a:txBody>
                    <a:bodyPr/>
                    <a:p>
                      <a:pPr algn="ctr"/>
                      <a:r>
                        <a:rPr lang="en-US" altLang="zh-CN" b="0" dirty="0"/>
                        <a:t>Maintains high image quality with low distortion.</a:t>
                      </a:r>
                      <a:endParaRPr lang="en-US" altLang="zh-CN" b="0" dirty="0"/>
                    </a:p>
                    <a:p>
                      <a:pPr algn="ctr"/>
                      <a:r>
                        <a:rPr lang="en-US" altLang="zh-CN" b="0" dirty="0"/>
                        <a:t>Effective in preserving details and gradients.</a:t>
                      </a:r>
                      <a:endParaRPr lang="en-US" altLang="zh-CN" b="0" dirty="0"/>
                    </a:p>
                  </a:txBody>
                  <a:tcPr anchor="ctr"/>
                </a:tc>
              </a:tr>
              <a:tr h="636270">
                <a:tc>
                  <a:txBody>
                    <a:bodyPr/>
                    <a:p>
                      <a:pPr algn="ctr">
                        <a:buNone/>
                      </a:pPr>
                      <a:r>
                        <a:rPr lang="en-US" altLang="zh-CN" b="0" dirty="0"/>
                        <a:t>nsctResult</a:t>
                      </a:r>
                      <a:endParaRPr lang="en-US" altLang="zh-CN" b="0" dirty="0"/>
                    </a:p>
                  </a:txBody>
                  <a:tcPr anchor="ctr"/>
                </a:tc>
                <a:tc>
                  <a:txBody>
                    <a:bodyPr/>
                    <a:p>
                      <a:pPr algn="ctr">
                        <a:buNone/>
                      </a:pPr>
                      <a:r>
                        <a:rPr lang="en-US" altLang="zh-CN" b="0" dirty="0"/>
                        <a:t>Offers excellent gradient and visual quality.</a:t>
                      </a:r>
                      <a:endParaRPr lang="en-US" altLang="zh-CN" b="0" dirty="0"/>
                    </a:p>
                    <a:p>
                      <a:pPr algn="ctr">
                        <a:buNone/>
                      </a:pPr>
                      <a:r>
                        <a:rPr lang="en-US" altLang="zh-CN" b="0" dirty="0"/>
                        <a:t>Ideal for applications needing high perceived fidelity.</a:t>
                      </a:r>
                      <a:endParaRPr lang="en-US" altLang="zh-CN" b="0" dirty="0"/>
                    </a:p>
                  </a:txBody>
                  <a:tcPr anchor="ctr"/>
                </a:tc>
              </a:tr>
              <a:tr h="725805">
                <a:tc>
                  <a:txBody>
                    <a:bodyPr/>
                    <a:p>
                      <a:pPr algn="ctr">
                        <a:buClrTx/>
                        <a:buSzTx/>
                        <a:buFontTx/>
                      </a:pPr>
                      <a:r>
                        <a:rPr lang="en-US" altLang="zh-CN" b="0" dirty="0"/>
                        <a:t>LaplacianPyramidResult</a:t>
                      </a:r>
                      <a:endParaRPr lang="en-US" altLang="zh-CN" b="0" dirty="0"/>
                    </a:p>
                  </a:txBody>
                  <a:tcPr anchor="ctr"/>
                </a:tc>
                <a:tc>
                  <a:txBody>
                    <a:bodyPr/>
                    <a:p>
                      <a:pPr algn="ctr">
                        <a:buClrTx/>
                        <a:buSzTx/>
                        <a:buFontTx/>
                      </a:pPr>
                      <a:r>
                        <a:rPr lang="en-US" altLang="zh-CN" b="0" dirty="0"/>
                        <a:t>Minimizes errors and maintains good image quality.</a:t>
                      </a:r>
                      <a:endParaRPr lang="en-US" altLang="zh-CN" b="0" dirty="0"/>
                    </a:p>
                    <a:p>
                      <a:pPr algn="ctr">
                        <a:buClrTx/>
                        <a:buSzTx/>
                        <a:buFontTx/>
                      </a:pPr>
                      <a:r>
                        <a:rPr lang="en-US" altLang="zh-CN" b="0" dirty="0"/>
                        <a:t>Reliable for general fusion tasks.</a:t>
                      </a:r>
                      <a:endParaRPr lang="en-US" altLang="zh-CN" b="0" dirty="0"/>
                    </a:p>
                  </a:txBody>
                  <a:tcPr anchor="ctr"/>
                </a:tc>
              </a:tr>
              <a:tr h="688975">
                <a:tc>
                  <a:txBody>
                    <a:bodyPr/>
                    <a:p>
                      <a:pPr algn="ctr"/>
                      <a:r>
                        <a:rPr lang="en-US" altLang="zh-CN" b="0" dirty="0"/>
                        <a:t>GradientResult</a:t>
                      </a:r>
                      <a:endParaRPr lang="en-US" altLang="zh-CN" b="0" dirty="0"/>
                    </a:p>
                  </a:txBody>
                  <a:tcPr anchor="ctr"/>
                </a:tc>
                <a:tc>
                  <a:txBody>
                    <a:bodyPr/>
                    <a:p>
                      <a:pPr algn="ctr"/>
                      <a:r>
                        <a:rPr lang="en-US" altLang="zh-CN" b="0" dirty="0"/>
                        <a:t>Good at preserving details and similarity to originals.</a:t>
                      </a:r>
                      <a:endParaRPr lang="en-US" altLang="zh-CN" b="0" dirty="0"/>
                    </a:p>
                    <a:p>
                      <a:pPr algn="ctr"/>
                      <a:r>
                        <a:rPr lang="en-US" altLang="zh-CN" b="0" dirty="0"/>
                        <a:t>Suitable for tasks focusing on sharpness.</a:t>
                      </a:r>
                      <a:endParaRPr lang="en-US" altLang="zh-CN" b="0" dirty="0"/>
                    </a:p>
                  </a:txBody>
                  <a:tcPr anchor="ctr"/>
                </a:tc>
              </a:tr>
              <a:tr h="640080">
                <a:tc>
                  <a:txBody>
                    <a:bodyPr/>
                    <a:p>
                      <a:pPr algn="ctr"/>
                      <a:r>
                        <a:rPr lang="en-US" altLang="zh-CN" b="0" dirty="0"/>
                        <a:t>MaxResult</a:t>
                      </a:r>
                      <a:endParaRPr lang="en-US" altLang="zh-CN" b="0" dirty="0"/>
                    </a:p>
                  </a:txBody>
                  <a:tcPr anchor="ctr"/>
                </a:tc>
                <a:tc>
                  <a:txBody>
                    <a:bodyPr/>
                    <a:p>
                      <a:pPr algn="ctr"/>
                      <a:r>
                        <a:rPr lang="en-US" altLang="zh-CN" b="0" dirty="0"/>
                        <a:t>Simpler and efficient, but with lower quality.</a:t>
                      </a:r>
                      <a:endParaRPr lang="en-US" altLang="zh-CN" b="0" dirty="0"/>
                    </a:p>
                    <a:p>
                      <a:pPr algn="ctr"/>
                      <a:r>
                        <a:rPr lang="en-US" altLang="zh-CN" b="0" dirty="0"/>
                        <a:t>Best for quick, less complex tasks.</a:t>
                      </a:r>
                      <a:endParaRPr lang="en-US" altLang="zh-CN" b="0" dirty="0"/>
                    </a:p>
                  </a:txBody>
                  <a:tcPr anchor="ctr"/>
                </a:tc>
              </a:tr>
            </a:tbl>
          </a:graphicData>
        </a:graphic>
      </p:graphicFrame>
      <p:sp>
        <p:nvSpPr>
          <p:cNvPr id="3" name="文本框 2"/>
          <p:cNvSpPr txBox="1"/>
          <p:nvPr/>
        </p:nvSpPr>
        <p:spPr>
          <a:xfrm>
            <a:off x="531495" y="5489575"/>
            <a:ext cx="11285855" cy="1198880"/>
          </a:xfrm>
          <a:prstGeom prst="rect">
            <a:avLst/>
          </a:prstGeom>
          <a:noFill/>
        </p:spPr>
        <p:txBody>
          <a:bodyPr wrap="square" rtlCol="0">
            <a:spAutoFit/>
          </a:bodyPr>
          <a:p>
            <a:r>
              <a:rPr lang="en-US" altLang="zh-CN"/>
              <a:t>Overall, </a:t>
            </a:r>
            <a:r>
              <a:rPr lang="en-US" altLang="zh-CN">
                <a:solidFill>
                  <a:srgbClr val="B2968E"/>
                </a:solidFill>
              </a:rPr>
              <a:t>CurveletResult </a:t>
            </a:r>
            <a:r>
              <a:rPr lang="en-US" altLang="zh-CN"/>
              <a:t>and </a:t>
            </a:r>
            <a:r>
              <a:rPr lang="en-US" altLang="zh-CN">
                <a:solidFill>
                  <a:srgbClr val="B2968E"/>
                </a:solidFill>
              </a:rPr>
              <a:t>IDWTResult </a:t>
            </a:r>
            <a:r>
              <a:rPr lang="en-US" altLang="zh-CN"/>
              <a:t>emerge as top performers, offering a balanced combination of high detail preservation, minimal distortion, and strong visual quality. </a:t>
            </a:r>
            <a:r>
              <a:rPr lang="en-US" altLang="zh-CN">
                <a:solidFill>
                  <a:srgbClr val="B2968E"/>
                </a:solidFill>
              </a:rPr>
              <a:t>nsctResult </a:t>
            </a:r>
            <a:r>
              <a:rPr lang="en-US" altLang="zh-CN"/>
              <a:t>is particularly effective for applications requiring high gradient and perceived quality. The choice of method should align with specific application needs, balancing between computational efficiency and desired image quality outcomes.</a:t>
            </a:r>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1480" y="3051810"/>
            <a:ext cx="3748405" cy="753745"/>
          </a:xfrm>
        </p:spPr>
        <p:txBody>
          <a:bodyPr/>
          <a:lstStyle/>
          <a:p>
            <a:pPr algn="ctr"/>
            <a:r>
              <a:rPr lang="en-US" dirty="0"/>
              <a:t>THANK YOU</a:t>
            </a:r>
            <a:endParaRPr lang="en-US" dirty="0"/>
          </a:p>
        </p:txBody>
      </p:sp>
      <p:sp>
        <p:nvSpPr>
          <p:cNvPr id="6" name="Slide Number Placeholder 5"/>
          <p:cNvSpPr>
            <a:spLocks noGrp="1"/>
          </p:cNvSpPr>
          <p:nvPr>
            <p:ph type="sldNum" sz="quarter" idx="12"/>
          </p:nvPr>
        </p:nvSpPr>
        <p:spPr>
          <a:xfrm>
            <a:off x="9579428" y="6356350"/>
            <a:ext cx="1774371" cy="365125"/>
          </a:xfrm>
        </p:spPr>
        <p:txBody>
          <a:bodyPr/>
          <a:lstStyle/>
          <a:p>
            <a:fld id="{A49DFD55-3C28-40EF-9E31-A92D2E4017FF}"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Placeholder 2"/>
          <p:cNvGraphicFramePr>
            <a:graphicFrameLocks noGrp="1"/>
          </p:cNvGraphicFramePr>
          <p:nvPr>
            <p:ph type="tbl" sz="quarter" idx="14"/>
            <p:custDataLst>
              <p:tags r:id="rId1"/>
            </p:custDataLst>
          </p:nvPr>
        </p:nvGraphicFramePr>
        <p:xfrm>
          <a:off x="838200" y="865505"/>
          <a:ext cx="10648315" cy="5649595"/>
        </p:xfrm>
        <a:graphic>
          <a:graphicData uri="http://schemas.openxmlformats.org/drawingml/2006/table">
            <a:tbl>
              <a:tblPr firstRow="1" bandRow="1">
                <a:tableStyleId>{7E9639D4-E3E2-4D34-9284-5A2195B3D0D7}</a:tableStyleId>
              </a:tblPr>
              <a:tblGrid>
                <a:gridCol w="1817370"/>
                <a:gridCol w="5369560"/>
                <a:gridCol w="1746885"/>
                <a:gridCol w="1714500"/>
              </a:tblGrid>
              <a:tr h="662940">
                <a:tc>
                  <a:txBody>
                    <a:bodyPr/>
                    <a:lstStyle/>
                    <a:p>
                      <a:pPr algn="ctr"/>
                      <a:r>
                        <a:rPr lang="en-US" altLang="zh-CN" b="0" dirty="0"/>
                        <a:t>Methods	</a:t>
                      </a:r>
                      <a:endParaRPr lang="en-US" altLang="zh-CN" b="0" dirty="0"/>
                    </a:p>
                  </a:txBody>
                  <a:tcPr anchor="ctr"/>
                </a:tc>
                <a:tc>
                  <a:txBody>
                    <a:bodyPr/>
                    <a:lstStyle/>
                    <a:p>
                      <a:pPr algn="ctr"/>
                      <a:r>
                        <a:rPr lang="en-US" altLang="zh-CN" b="0" dirty="0"/>
                        <a:t>Title</a:t>
                      </a:r>
                      <a:endParaRPr lang="en-US" altLang="zh-CN" b="0" dirty="0"/>
                    </a:p>
                  </a:txBody>
                  <a:tcPr anchor="ctr"/>
                </a:tc>
                <a:tc>
                  <a:txBody>
                    <a:bodyPr/>
                    <a:lstStyle/>
                    <a:p>
                      <a:pPr algn="ctr"/>
                      <a:r>
                        <a:rPr lang="en-US" altLang="zh-CN" b="0" dirty="0"/>
                        <a:t>Foundational Framework</a:t>
                      </a:r>
                      <a:endParaRPr lang="en-US" altLang="zh-CN" b="0" dirty="0"/>
                    </a:p>
                  </a:txBody>
                  <a:tcPr anchor="ctr"/>
                </a:tc>
                <a:tc>
                  <a:txBody>
                    <a:bodyPr/>
                    <a:lstStyle/>
                    <a:p>
                      <a:pPr algn="ctr"/>
                      <a:r>
                        <a:rPr lang="en-US" altLang="zh-CN" b="0" dirty="0"/>
                        <a:t>Supervisory Paradigm</a:t>
                      </a:r>
                      <a:endParaRPr lang="en-US" altLang="zh-CN" b="0" dirty="0"/>
                    </a:p>
                  </a:txBody>
                  <a:tcPr anchor="ctr"/>
                </a:tc>
              </a:tr>
              <a:tr h="640080">
                <a:tc>
                  <a:txBody>
                    <a:bodyPr/>
                    <a:lstStyle/>
                    <a:p>
                      <a:pPr algn="ctr"/>
                      <a:r>
                        <a:rPr lang="en-US" altLang="zh-CN" b="1" dirty="0">
                          <a:solidFill>
                            <a:srgbClr val="B2968E"/>
                          </a:solidFill>
                        </a:rPr>
                        <a:t>CNN</a:t>
                      </a:r>
                      <a:endParaRPr lang="en-US" altLang="zh-CN" b="1" dirty="0">
                        <a:solidFill>
                          <a:srgbClr val="B2968E"/>
                        </a:solidFill>
                      </a:endParaRPr>
                    </a:p>
                  </a:txBody>
                  <a:tcPr anchor="ctr"/>
                </a:tc>
                <a:tc>
                  <a:txBody>
                    <a:bodyPr/>
                    <a:lstStyle/>
                    <a:p>
                      <a:pPr algn="ctr"/>
                      <a:r>
                        <a:rPr lang="en-US" altLang="zh-CN" dirty="0">
                          <a:solidFill>
                            <a:srgbClr val="B2968E"/>
                          </a:solidFill>
                        </a:rPr>
                        <a:t>Multi-focus image fusion with a deep convolutional neural   network</a:t>
                      </a:r>
                      <a:endParaRPr lang="en-US" altLang="zh-CN" dirty="0">
                        <a:solidFill>
                          <a:srgbClr val="B2968E"/>
                        </a:solidFill>
                      </a:endParaRPr>
                    </a:p>
                  </a:txBody>
                  <a:tcPr anchor="ctr"/>
                </a:tc>
                <a:tc>
                  <a:txBody>
                    <a:bodyPr/>
                    <a:lstStyle/>
                    <a:p>
                      <a:pPr algn="ctr"/>
                      <a:r>
                        <a:rPr lang="en-US" altLang="zh-CN" sz="1800" dirty="0">
                          <a:solidFill>
                            <a:srgbClr val="B2968E"/>
                          </a:solidFill>
                          <a:sym typeface="+mn-ea"/>
                        </a:rPr>
                        <a:t>CNN</a:t>
                      </a:r>
                      <a:endParaRPr lang="en-US" altLang="zh-CN" sz="1800" dirty="0">
                        <a:solidFill>
                          <a:srgbClr val="B2968E"/>
                        </a:solidFill>
                        <a:sym typeface="+mn-ea"/>
                      </a:endParaRPr>
                    </a:p>
                  </a:txBody>
                  <a:tcPr anchor="ctr"/>
                </a:tc>
                <a:tc>
                  <a:txBody>
                    <a:bodyPr/>
                    <a:lstStyle/>
                    <a:p>
                      <a:pPr algn="ctr"/>
                      <a:r>
                        <a:rPr lang="en-US" altLang="zh-CN" dirty="0">
                          <a:solidFill>
                            <a:srgbClr val="B2968E"/>
                          </a:solidFill>
                        </a:rPr>
                        <a:t>supervised</a:t>
                      </a:r>
                      <a:endParaRPr lang="en-US" altLang="zh-CN" dirty="0">
                        <a:solidFill>
                          <a:srgbClr val="B2968E"/>
                        </a:solidFill>
                      </a:endParaRPr>
                    </a:p>
                  </a:txBody>
                  <a:tcPr anchor="ctr"/>
                </a:tc>
              </a:tr>
              <a:tr h="495300">
                <a:tc>
                  <a:txBody>
                    <a:bodyPr/>
                    <a:lstStyle/>
                    <a:p>
                      <a:pPr algn="ctr"/>
                      <a:r>
                        <a:rPr lang="en-US" altLang="zh-CN" dirty="0"/>
                        <a:t>ECNN</a:t>
                      </a:r>
                      <a:endParaRPr lang="en-US" altLang="zh-CN" dirty="0"/>
                    </a:p>
                  </a:txBody>
                  <a:tcPr anchor="ctr"/>
                </a:tc>
                <a:tc>
                  <a:txBody>
                    <a:bodyPr/>
                    <a:lstStyle/>
                    <a:p>
                      <a:pPr algn="ctr"/>
                      <a:r>
                        <a:rPr lang="en-US" altLang="zh-CN" dirty="0"/>
                        <a:t>Ensemble of CNN for multi-focus image fusion</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r>
                        <a:rPr lang="en-US" altLang="zh-CN" dirty="0"/>
                        <a:t>supervised</a:t>
                      </a:r>
                      <a:endParaRPr lang="en-US" altLang="zh-CN" dirty="0"/>
                    </a:p>
                  </a:txBody>
                  <a:tcPr anchor="ctr"/>
                </a:tc>
              </a:tr>
              <a:tr h="826135">
                <a:tc>
                  <a:txBody>
                    <a:bodyPr/>
                    <a:lstStyle/>
                    <a:p>
                      <a:pPr algn="ctr"/>
                      <a:r>
                        <a:rPr lang="en-US" altLang="zh-CN" dirty="0"/>
                        <a:t>MLFCNN</a:t>
                      </a:r>
                      <a:endParaRPr lang="en-US" dirty="0"/>
                    </a:p>
                  </a:txBody>
                  <a:tcPr anchor="ctr"/>
                </a:tc>
                <a:tc>
                  <a:txBody>
                    <a:bodyPr/>
                    <a:lstStyle/>
                    <a:p>
                      <a:pPr algn="ctr"/>
                      <a:r>
                        <a:rPr lang="en-US" altLang="zh-CN" dirty="0"/>
                        <a:t>Multilevel features convolutional neural network for   multifocus image fusion</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r>
                        <a:rPr lang="en-US" altLang="zh-CN" dirty="0"/>
                        <a:t>supervised</a:t>
                      </a:r>
                      <a:endParaRPr lang="en-US" altLang="zh-CN" dirty="0"/>
                    </a:p>
                  </a:txBody>
                  <a:tcPr anchor="ctr"/>
                </a:tc>
              </a:tr>
              <a:tr h="827405">
                <a:tc>
                  <a:txBody>
                    <a:bodyPr/>
                    <a:lstStyle/>
                    <a:p>
                      <a:pPr algn="ctr"/>
                      <a:r>
                        <a:rPr lang="en-US" altLang="zh-CN" dirty="0"/>
                        <a:t>DRPL</a:t>
                      </a:r>
                      <a:endParaRPr lang="en-US" dirty="0"/>
                    </a:p>
                  </a:txBody>
                  <a:tcPr anchor="ctr"/>
                </a:tc>
                <a:tc>
                  <a:txBody>
                    <a:bodyPr/>
                    <a:lstStyle/>
                    <a:p>
                      <a:pPr algn="ctr"/>
                      <a:r>
                        <a:rPr lang="en-US" altLang="zh-CN" dirty="0"/>
                        <a:t>DRPL: Deep Regression Pair Learning for Multi-Focus Image   Fusion</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r>
                        <a:rPr lang="en-US" altLang="zh-CN" dirty="0"/>
                        <a:t>supervised</a:t>
                      </a:r>
                      <a:endParaRPr lang="en-US" altLang="zh-CN" dirty="0"/>
                    </a:p>
                  </a:txBody>
                  <a:tcPr anchor="ctr"/>
                </a:tc>
              </a:tr>
              <a:tr h="641350">
                <a:tc>
                  <a:txBody>
                    <a:bodyPr/>
                    <a:lstStyle/>
                    <a:p>
                      <a:pPr algn="ctr"/>
                      <a:r>
                        <a:rPr lang="en-US" altLang="zh-CN" b="1" dirty="0">
                          <a:solidFill>
                            <a:srgbClr val="B2968E"/>
                          </a:solidFill>
                        </a:rPr>
                        <a:t>MMF-Net</a:t>
                      </a:r>
                      <a:endParaRPr lang="en-US" altLang="zh-CN" b="1" dirty="0">
                        <a:solidFill>
                          <a:srgbClr val="B2968E"/>
                        </a:solidFill>
                      </a:endParaRPr>
                    </a:p>
                  </a:txBody>
                  <a:tcPr anchor="ctr"/>
                </a:tc>
                <a:tc>
                  <a:txBody>
                    <a:bodyPr/>
                    <a:lstStyle/>
                    <a:p>
                      <a:pPr algn="ctr"/>
                      <a:r>
                        <a:rPr lang="en-US" altLang="zh-CN" dirty="0">
                          <a:solidFill>
                            <a:srgbClr val="B2968E"/>
                          </a:solidFill>
                        </a:rPr>
                        <a:t>An α-Matte Boundary Defocus Model-Based Cascaded Network for   Multi-Focus Image Fusion</a:t>
                      </a:r>
                      <a:endParaRPr lang="en-US" altLang="zh-CN" dirty="0">
                        <a:solidFill>
                          <a:srgbClr val="B2968E"/>
                        </a:solidFill>
                      </a:endParaRPr>
                    </a:p>
                  </a:txBody>
                  <a:tcPr anchor="ctr"/>
                </a:tc>
                <a:tc>
                  <a:txBody>
                    <a:bodyPr/>
                    <a:lstStyle/>
                    <a:p>
                      <a:pPr algn="ctr"/>
                      <a:r>
                        <a:rPr lang="en-US" altLang="zh-CN" sz="1800" dirty="0">
                          <a:solidFill>
                            <a:srgbClr val="B2968E"/>
                          </a:solidFill>
                          <a:sym typeface="+mn-ea"/>
                        </a:rPr>
                        <a:t>CNN</a:t>
                      </a:r>
                      <a:endParaRPr lang="en-US" altLang="zh-CN" sz="1800" dirty="0">
                        <a:solidFill>
                          <a:srgbClr val="B2968E"/>
                        </a:solidFill>
                        <a:sym typeface="+mn-ea"/>
                      </a:endParaRPr>
                    </a:p>
                  </a:txBody>
                  <a:tcPr anchor="ctr"/>
                </a:tc>
                <a:tc>
                  <a:txBody>
                    <a:bodyPr/>
                    <a:lstStyle/>
                    <a:p>
                      <a:pPr algn="ctr"/>
                      <a:r>
                        <a:rPr lang="en-US" altLang="zh-CN" dirty="0">
                          <a:solidFill>
                            <a:srgbClr val="B2968E"/>
                          </a:solidFill>
                        </a:rPr>
                        <a:t>supervised</a:t>
                      </a:r>
                      <a:endParaRPr lang="en-US" altLang="zh-CN" dirty="0">
                        <a:solidFill>
                          <a:srgbClr val="B2968E"/>
                        </a:solidFill>
                      </a:endParaRPr>
                    </a:p>
                  </a:txBody>
                  <a:tcPr anchor="ctr"/>
                </a:tc>
              </a:tr>
              <a:tr h="642620">
                <a:tc>
                  <a:txBody>
                    <a:bodyPr/>
                    <a:p>
                      <a:pPr algn="ctr">
                        <a:buNone/>
                      </a:pPr>
                      <a:r>
                        <a:rPr lang="en-US" altLang="zh-CN" dirty="0"/>
                        <a:t>MFF-SSIM</a:t>
                      </a:r>
                      <a:endParaRPr lang="en-US" altLang="zh-CN" dirty="0"/>
                    </a:p>
                  </a:txBody>
                  <a:tcPr anchor="ctr"/>
                </a:tc>
                <a:tc>
                  <a:txBody>
                    <a:bodyPr/>
                    <a:p>
                      <a:pPr algn="ctr">
                        <a:buNone/>
                      </a:pPr>
                      <a:r>
                        <a:rPr lang="en-US" altLang="zh-CN" dirty="0"/>
                        <a:t>Towards Reducing Severe Defocus Spread Effects for Multi-Focus   Image Fusion via an Optimization Based Strategy</a:t>
                      </a:r>
                      <a:endParaRPr lang="en-US" altLang="zh-CN" dirty="0"/>
                    </a:p>
                  </a:txBody>
                  <a:tcPr anchor="ctr"/>
                </a:tc>
                <a:tc>
                  <a:txBody>
                    <a:bodyPr/>
                    <a:p>
                      <a:pPr algn="ctr">
                        <a:buNone/>
                      </a:pPr>
                      <a:r>
                        <a:rPr lang="en-US" altLang="zh-CN" sz="1800" dirty="0">
                          <a:sym typeface="+mn-ea"/>
                        </a:rPr>
                        <a:t>CNN</a:t>
                      </a:r>
                      <a:endParaRPr lang="en-US" altLang="en-US" dirty="0"/>
                    </a:p>
                  </a:txBody>
                  <a:tcPr anchor="ctr"/>
                </a:tc>
                <a:tc>
                  <a:txBody>
                    <a:bodyPr/>
                    <a:p>
                      <a:pPr algn="ctr">
                        <a:buNone/>
                      </a:pPr>
                      <a:r>
                        <a:rPr lang="en-US" altLang="zh-CN" dirty="0"/>
                        <a:t>Without supervision</a:t>
                      </a:r>
                      <a:endParaRPr lang="en-US" altLang="zh-CN" dirty="0"/>
                    </a:p>
                  </a:txBody>
                  <a:tcPr anchor="ctr"/>
                </a:tc>
              </a:tr>
              <a:tr h="641985">
                <a:tc>
                  <a:txBody>
                    <a:bodyPr/>
                    <a:p>
                      <a:pPr algn="ctr">
                        <a:buNone/>
                      </a:pPr>
                      <a:r>
                        <a:rPr lang="en-US" altLang="zh-CN" dirty="0"/>
                        <a:t>MFNet</a:t>
                      </a:r>
                      <a:endParaRPr lang="en-US" altLang="zh-CN" dirty="0"/>
                    </a:p>
                  </a:txBody>
                  <a:tcPr anchor="ctr"/>
                </a:tc>
                <a:tc>
                  <a:txBody>
                    <a:bodyPr/>
                    <a:p>
                      <a:pPr algn="ctr">
                        <a:buNone/>
                      </a:pPr>
                      <a:r>
                        <a:rPr lang="en-US" altLang="zh-CN" dirty="0"/>
                        <a:t>Structural Similarity Loss for Learning to Fuse Multi-Focus   Images</a:t>
                      </a:r>
                      <a:endParaRPr lang="en-US" altLang="zh-CN" dirty="0"/>
                    </a:p>
                  </a:txBody>
                  <a:tcPr anchor="ctr"/>
                </a:tc>
                <a:tc>
                  <a:txBody>
                    <a:bodyPr/>
                    <a:p>
                      <a:pPr algn="ctr">
                        <a:buNone/>
                      </a:pPr>
                      <a:r>
                        <a:rPr lang="en-US" altLang="zh-CN" sz="1800" dirty="0">
                          <a:sym typeface="+mn-ea"/>
                        </a:rPr>
                        <a:t>CNN</a:t>
                      </a:r>
                      <a:endParaRPr lang="en-US" altLang="en-US" dirty="0"/>
                    </a:p>
                  </a:txBody>
                  <a:tcPr anchor="ctr"/>
                </a:tc>
                <a:tc>
                  <a:txBody>
                    <a:bodyPr/>
                    <a:p>
                      <a:pPr algn="ctr">
                        <a:buNone/>
                      </a:pPr>
                      <a:r>
                        <a:rPr lang="en-US" altLang="zh-CN" dirty="0"/>
                        <a:t>supervised</a:t>
                      </a:r>
                      <a:endParaRPr lang="en-US" altLang="zh-CN" dirty="0"/>
                    </a:p>
                  </a:txBody>
                  <a:tcPr anchor="ctr"/>
                </a:tc>
              </a:tr>
            </a:tbl>
          </a:graphicData>
        </a:graphic>
      </p:graphicFrame>
      <p:sp>
        <p:nvSpPr>
          <p:cNvPr id="2" name="Title 1"/>
          <p:cNvSpPr>
            <a:spLocks noGrp="1"/>
          </p:cNvSpPr>
          <p:nvPr/>
        </p:nvSpPr>
        <p:spPr>
          <a:xfrm>
            <a:off x="1611630" y="-216535"/>
            <a:ext cx="7288530" cy="10248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ltLang="zh-CN"/>
              <a:t>Multi-focus image fusion</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Placeholder 2"/>
          <p:cNvGraphicFramePr>
            <a:graphicFrameLocks noGrp="1"/>
          </p:cNvGraphicFramePr>
          <p:nvPr>
            <p:ph type="tbl" sz="quarter" idx="14"/>
            <p:custDataLst>
              <p:tags r:id="rId1"/>
            </p:custDataLst>
          </p:nvPr>
        </p:nvGraphicFramePr>
        <p:xfrm>
          <a:off x="838200" y="865505"/>
          <a:ext cx="10648315" cy="5649595"/>
        </p:xfrm>
        <a:graphic>
          <a:graphicData uri="http://schemas.openxmlformats.org/drawingml/2006/table">
            <a:tbl>
              <a:tblPr firstRow="1" bandRow="1">
                <a:tableStyleId>{7E9639D4-E3E2-4D34-9284-5A2195B3D0D7}</a:tableStyleId>
              </a:tblPr>
              <a:tblGrid>
                <a:gridCol w="1817370"/>
                <a:gridCol w="5369560"/>
                <a:gridCol w="1746885"/>
                <a:gridCol w="1714500"/>
              </a:tblGrid>
              <a:tr h="662940">
                <a:tc>
                  <a:txBody>
                    <a:bodyPr/>
                    <a:lstStyle/>
                    <a:p>
                      <a:pPr algn="ctr"/>
                      <a:r>
                        <a:rPr lang="en-US" altLang="zh-CN" b="0" dirty="0"/>
                        <a:t>Methods	</a:t>
                      </a:r>
                      <a:endParaRPr lang="en-US" altLang="zh-CN" b="0" dirty="0"/>
                    </a:p>
                  </a:txBody>
                  <a:tcPr anchor="ctr"/>
                </a:tc>
                <a:tc>
                  <a:txBody>
                    <a:bodyPr/>
                    <a:lstStyle/>
                    <a:p>
                      <a:pPr algn="ctr"/>
                      <a:r>
                        <a:rPr lang="en-US" altLang="zh-CN" b="0" dirty="0"/>
                        <a:t>Title</a:t>
                      </a:r>
                      <a:endParaRPr lang="en-US" altLang="zh-CN" b="0" dirty="0"/>
                    </a:p>
                  </a:txBody>
                  <a:tcPr anchor="ctr"/>
                </a:tc>
                <a:tc>
                  <a:txBody>
                    <a:bodyPr/>
                    <a:lstStyle/>
                    <a:p>
                      <a:pPr algn="ctr"/>
                      <a:r>
                        <a:rPr lang="en-US" altLang="zh-CN" b="0" dirty="0"/>
                        <a:t>Foundational Framework</a:t>
                      </a:r>
                      <a:endParaRPr lang="en-US" altLang="zh-CN" b="0" dirty="0"/>
                    </a:p>
                  </a:txBody>
                  <a:tcPr anchor="ctr"/>
                </a:tc>
                <a:tc>
                  <a:txBody>
                    <a:bodyPr/>
                    <a:lstStyle/>
                    <a:p>
                      <a:pPr algn="ctr"/>
                      <a:r>
                        <a:rPr lang="en-US" altLang="zh-CN" b="0" dirty="0"/>
                        <a:t>Supervisory Paradigm</a:t>
                      </a:r>
                      <a:endParaRPr lang="en-US" altLang="zh-CN" b="0" dirty="0"/>
                    </a:p>
                  </a:txBody>
                  <a:tcPr anchor="ctr"/>
                </a:tc>
              </a:tr>
              <a:tr h="640080">
                <a:tc>
                  <a:txBody>
                    <a:bodyPr/>
                    <a:lstStyle/>
                    <a:p>
                      <a:pPr algn="ctr"/>
                      <a:r>
                        <a:rPr lang="en-US" altLang="zh-CN" dirty="0"/>
                        <a:t>GEU-Net</a:t>
                      </a:r>
                      <a:endParaRPr lang="en-US" altLang="zh-CN" dirty="0"/>
                    </a:p>
                  </a:txBody>
                  <a:tcPr anchor="ctr"/>
                </a:tc>
                <a:tc>
                  <a:txBody>
                    <a:bodyPr/>
                    <a:lstStyle/>
                    <a:p>
                      <a:pPr algn="ctr"/>
                      <a:r>
                        <a:rPr lang="en-US" altLang="zh-CN" dirty="0"/>
                        <a:t>Global-Feature Encoding U-Net (GEU-Net) for Multi-Focus Image   Fusion [GEU-Net</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r>
                        <a:rPr lang="en-US" altLang="zh-CN" dirty="0"/>
                        <a:t>Self-supervised</a:t>
                      </a:r>
                      <a:endParaRPr lang="en-US" altLang="zh-CN" dirty="0"/>
                    </a:p>
                  </a:txBody>
                  <a:tcPr anchor="ctr"/>
                </a:tc>
              </a:tr>
              <a:tr h="495300">
                <a:tc>
                  <a:txBody>
                    <a:bodyPr/>
                    <a:lstStyle/>
                    <a:p>
                      <a:pPr algn="ctr"/>
                      <a:r>
                        <a:rPr lang="en-US" altLang="zh-CN" dirty="0"/>
                        <a:t>DTMNet</a:t>
                      </a:r>
                      <a:endParaRPr lang="en-US" altLang="zh-CN" dirty="0"/>
                    </a:p>
                  </a:txBody>
                  <a:tcPr anchor="ctr"/>
                </a:tc>
                <a:tc>
                  <a:txBody>
                    <a:bodyPr/>
                    <a:lstStyle/>
                    <a:p>
                      <a:pPr algn="ctr"/>
                      <a:r>
                        <a:rPr lang="en-US" altLang="zh-CN" dirty="0"/>
                        <a:t>DTMNet: A Discrete Tchebichef Moments-Based Deep Neural   Network for Multi-Focus Image Fusion</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buNone/>
                      </a:pPr>
                      <a:r>
                        <a:rPr lang="en-US" altLang="zh-CN" sz="1800" dirty="0">
                          <a:sym typeface="+mn-ea"/>
                        </a:rPr>
                        <a:t>Without supervision</a:t>
                      </a:r>
                      <a:endParaRPr lang="en-US" altLang="zh-CN" dirty="0"/>
                    </a:p>
                  </a:txBody>
                  <a:tcPr anchor="ctr"/>
                </a:tc>
              </a:tr>
              <a:tr h="826135">
                <a:tc>
                  <a:txBody>
                    <a:bodyPr/>
                    <a:lstStyle/>
                    <a:p>
                      <a:pPr algn="ctr"/>
                      <a:r>
                        <a:rPr lang="en-US" altLang="zh-CN" b="1" dirty="0">
                          <a:solidFill>
                            <a:srgbClr val="B2968E"/>
                          </a:solidFill>
                        </a:rPr>
                        <a:t>MFF-GAN</a:t>
                      </a:r>
                      <a:endParaRPr lang="en-US" altLang="zh-CN" b="1" dirty="0">
                        <a:solidFill>
                          <a:srgbClr val="B2968E"/>
                        </a:solidFill>
                      </a:endParaRPr>
                    </a:p>
                  </a:txBody>
                  <a:tcPr anchor="ctr"/>
                </a:tc>
                <a:tc>
                  <a:txBody>
                    <a:bodyPr/>
                    <a:lstStyle/>
                    <a:p>
                      <a:pPr algn="ctr"/>
                      <a:r>
                        <a:rPr lang="en-US" altLang="zh-CN" dirty="0">
                          <a:solidFill>
                            <a:srgbClr val="B2968E"/>
                          </a:solidFill>
                        </a:rPr>
                        <a:t>MFF-GAN: An unsupervised generative adversarial network with   adaptive and gradient joint constraints for multi-focus image fusion</a:t>
                      </a:r>
                      <a:endParaRPr lang="en-US" altLang="zh-CN" dirty="0">
                        <a:solidFill>
                          <a:srgbClr val="B2968E"/>
                        </a:solidFill>
                      </a:endParaRPr>
                    </a:p>
                  </a:txBody>
                  <a:tcPr anchor="ctr"/>
                </a:tc>
                <a:tc>
                  <a:txBody>
                    <a:bodyPr/>
                    <a:lstStyle/>
                    <a:p>
                      <a:pPr algn="ctr"/>
                      <a:r>
                        <a:rPr lang="en-US" altLang="zh-CN" sz="1800" dirty="0">
                          <a:solidFill>
                            <a:srgbClr val="B2968E"/>
                          </a:solidFill>
                          <a:sym typeface="+mn-ea"/>
                        </a:rPr>
                        <a:t>GAN</a:t>
                      </a:r>
                      <a:endParaRPr lang="en-US" altLang="zh-CN" sz="1800" dirty="0">
                        <a:solidFill>
                          <a:srgbClr val="B2968E"/>
                        </a:solidFill>
                        <a:sym typeface="+mn-ea"/>
                      </a:endParaRPr>
                    </a:p>
                  </a:txBody>
                  <a:tcPr anchor="ctr"/>
                </a:tc>
                <a:tc>
                  <a:txBody>
                    <a:bodyPr/>
                    <a:lstStyle/>
                    <a:p>
                      <a:pPr algn="ctr"/>
                      <a:r>
                        <a:rPr lang="en-US" altLang="zh-CN" sz="1800" dirty="0">
                          <a:solidFill>
                            <a:srgbClr val="B2968E"/>
                          </a:solidFill>
                          <a:sym typeface="+mn-ea"/>
                        </a:rPr>
                        <a:t>Without supervision</a:t>
                      </a:r>
                      <a:endParaRPr lang="en-US" altLang="zh-CN" sz="1800" dirty="0">
                        <a:solidFill>
                          <a:srgbClr val="B2968E"/>
                        </a:solidFill>
                        <a:sym typeface="+mn-ea"/>
                      </a:endParaRPr>
                    </a:p>
                  </a:txBody>
                  <a:tcPr anchor="ctr"/>
                </a:tc>
              </a:tr>
              <a:tr h="827405">
                <a:tc>
                  <a:txBody>
                    <a:bodyPr/>
                    <a:lstStyle/>
                    <a:p>
                      <a:pPr algn="ctr"/>
                      <a:r>
                        <a:rPr lang="en-US" altLang="zh-CN" dirty="0"/>
                        <a:t>SMFuse</a:t>
                      </a:r>
                      <a:endParaRPr lang="en-US" altLang="zh-CN" dirty="0"/>
                    </a:p>
                  </a:txBody>
                  <a:tcPr anchor="ctr"/>
                </a:tc>
                <a:tc>
                  <a:txBody>
                    <a:bodyPr/>
                    <a:lstStyle/>
                    <a:p>
                      <a:pPr algn="ctr"/>
                      <a:r>
                        <a:rPr lang="en-US" altLang="zh-CN" dirty="0"/>
                        <a:t>SMFuse: Multi-Focus   Image Fusion Via Self-Supervised Mask-Optimization</a:t>
                      </a:r>
                      <a:endParaRPr lang="en-US" altLang="zh-CN" dirty="0"/>
                    </a:p>
                  </a:txBody>
                  <a:tcPr anchor="ctr"/>
                </a:tc>
                <a:tc>
                  <a:txBody>
                    <a:bodyPr/>
                    <a:lstStyle/>
                    <a:p>
                      <a:pPr algn="ctr"/>
                      <a:r>
                        <a:rPr lang="en-US" altLang="zh-CN" sz="1800" dirty="0">
                          <a:sym typeface="+mn-ea"/>
                        </a:rPr>
                        <a:t>CNN</a:t>
                      </a:r>
                      <a:endParaRPr lang="en-US" dirty="0"/>
                    </a:p>
                  </a:txBody>
                  <a:tcPr anchor="ctr"/>
                </a:tc>
                <a:tc>
                  <a:txBody>
                    <a:bodyPr/>
                    <a:lstStyle/>
                    <a:p>
                      <a:pPr algn="ctr">
                        <a:buNone/>
                      </a:pPr>
                      <a:r>
                        <a:rPr lang="en-US" altLang="zh-CN" sz="1800" dirty="0">
                          <a:sym typeface="+mn-ea"/>
                        </a:rPr>
                        <a:t>Without supervision</a:t>
                      </a:r>
                      <a:endParaRPr lang="en-US" altLang="zh-CN" dirty="0"/>
                    </a:p>
                  </a:txBody>
                  <a:tcPr anchor="ctr"/>
                </a:tc>
              </a:tr>
              <a:tr h="641350">
                <a:tc>
                  <a:txBody>
                    <a:bodyPr/>
                    <a:lstStyle/>
                    <a:p>
                      <a:pPr algn="ctr"/>
                      <a:r>
                        <a:rPr lang="en-US" altLang="zh-CN" dirty="0"/>
                        <a:t>ACGAN</a:t>
                      </a:r>
                      <a:endParaRPr lang="en-US" altLang="zh-CN" dirty="0"/>
                    </a:p>
                  </a:txBody>
                  <a:tcPr anchor="ctr"/>
                </a:tc>
                <a:tc>
                  <a:txBody>
                    <a:bodyPr/>
                    <a:lstStyle/>
                    <a:p>
                      <a:pPr algn="ctr"/>
                      <a:r>
                        <a:rPr lang="en-US" altLang="zh-CN" dirty="0"/>
                        <a:t>A generative adversarial network with adaptive constraints for   multi-focus image fusion</a:t>
                      </a:r>
                      <a:endParaRPr lang="en-US" altLang="zh-CN" dirty="0"/>
                    </a:p>
                  </a:txBody>
                  <a:tcPr anchor="ctr"/>
                </a:tc>
                <a:tc>
                  <a:txBody>
                    <a:bodyPr/>
                    <a:lstStyle/>
                    <a:p>
                      <a:pPr algn="ctr"/>
                      <a:r>
                        <a:rPr lang="en-US" altLang="zh-CN" dirty="0"/>
                        <a:t>GAN</a:t>
                      </a:r>
                      <a:endParaRPr lang="en-US" altLang="zh-CN" dirty="0"/>
                    </a:p>
                  </a:txBody>
                  <a:tcPr anchor="ctr"/>
                </a:tc>
                <a:tc>
                  <a:txBody>
                    <a:bodyPr/>
                    <a:lstStyle/>
                    <a:p>
                      <a:pPr algn="ctr"/>
                      <a:r>
                        <a:rPr lang="en-US" altLang="zh-CN" dirty="0"/>
                        <a:t>supervised</a:t>
                      </a:r>
                      <a:endParaRPr lang="en-US" altLang="zh-CN" dirty="0"/>
                    </a:p>
                  </a:txBody>
                  <a:tcPr anchor="ctr"/>
                </a:tc>
              </a:tr>
              <a:tr h="642620">
                <a:tc>
                  <a:txBody>
                    <a:bodyPr/>
                    <a:p>
                      <a:pPr algn="ctr">
                        <a:buNone/>
                      </a:pPr>
                      <a:r>
                        <a:rPr lang="en-US" altLang="zh-CN" dirty="0"/>
                        <a:t>FuseGAN</a:t>
                      </a:r>
                      <a:endParaRPr lang="en-US" altLang="zh-CN" dirty="0"/>
                    </a:p>
                  </a:txBody>
                  <a:tcPr anchor="ctr"/>
                </a:tc>
                <a:tc>
                  <a:txBody>
                    <a:bodyPr/>
                    <a:p>
                      <a:pPr algn="ctr">
                        <a:buNone/>
                      </a:pPr>
                      <a:r>
                        <a:rPr lang="en-US" altLang="zh-CN" dirty="0"/>
                        <a:t>Learning to fuse multi-focus image via conditional generative   adversarial network</a:t>
                      </a:r>
                      <a:endParaRPr lang="en-US" altLang="zh-CN" dirty="0"/>
                    </a:p>
                  </a:txBody>
                  <a:tcPr anchor="ctr"/>
                </a:tc>
                <a:tc>
                  <a:txBody>
                    <a:bodyPr/>
                    <a:p>
                      <a:pPr algn="ctr">
                        <a:buNone/>
                      </a:pPr>
                      <a:r>
                        <a:rPr lang="en-US" altLang="zh-CN" dirty="0"/>
                        <a:t>GAN</a:t>
                      </a:r>
                      <a:endParaRPr lang="en-US" altLang="zh-CN" dirty="0"/>
                    </a:p>
                  </a:txBody>
                  <a:tcPr anchor="ctr"/>
                </a:tc>
                <a:tc>
                  <a:txBody>
                    <a:bodyPr/>
                    <a:p>
                      <a:pPr algn="ctr"/>
                      <a:r>
                        <a:rPr lang="en-US" altLang="zh-CN" sz="1800" dirty="0">
                          <a:sym typeface="+mn-ea"/>
                        </a:rPr>
                        <a:t>supervised</a:t>
                      </a:r>
                      <a:endParaRPr lang="en-US" altLang="zh-CN" dirty="0"/>
                    </a:p>
                  </a:txBody>
                  <a:tcPr anchor="ctr"/>
                </a:tc>
              </a:tr>
              <a:tr h="641985">
                <a:tc>
                  <a:txBody>
                    <a:bodyPr/>
                    <a:p>
                      <a:pPr algn="ctr">
                        <a:buNone/>
                      </a:pPr>
                      <a:r>
                        <a:rPr lang="en-US" altLang="zh-CN" dirty="0"/>
                        <a:t>D2FMIF</a:t>
                      </a:r>
                      <a:endParaRPr lang="en-US" altLang="zh-CN" dirty="0"/>
                    </a:p>
                  </a:txBody>
                  <a:tcPr anchor="ctr"/>
                </a:tc>
                <a:tc>
                  <a:txBody>
                    <a:bodyPr/>
                    <a:p>
                      <a:pPr algn="ctr">
                        <a:buNone/>
                      </a:pPr>
                      <a:r>
                        <a:rPr lang="en-US" altLang="zh-CN" dirty="0"/>
                        <a:t>Depth-Distilled Multi-focus Image Fusion</a:t>
                      </a:r>
                      <a:endParaRPr lang="en-US" altLang="zh-CN" dirty="0"/>
                    </a:p>
                  </a:txBody>
                  <a:tcPr anchor="ctr"/>
                </a:tc>
                <a:tc>
                  <a:txBody>
                    <a:bodyPr/>
                    <a:p>
                      <a:pPr algn="ctr">
                        <a:buNone/>
                      </a:pPr>
                      <a:r>
                        <a:rPr lang="en-US" altLang="zh-CN" sz="1800" dirty="0">
                          <a:sym typeface="+mn-ea"/>
                        </a:rPr>
                        <a:t>CNN</a:t>
                      </a:r>
                      <a:endParaRPr lang="en-US" altLang="en-US" dirty="0"/>
                    </a:p>
                  </a:txBody>
                  <a:tcPr anchor="ctr"/>
                </a:tc>
                <a:tc>
                  <a:txBody>
                    <a:bodyPr/>
                    <a:p>
                      <a:pPr algn="ctr">
                        <a:buNone/>
                      </a:pPr>
                      <a:r>
                        <a:rPr lang="en-US" altLang="zh-CN" dirty="0"/>
                        <a:t>supervised</a:t>
                      </a:r>
                      <a:endParaRPr lang="en-US" altLang="zh-CN" dirty="0"/>
                    </a:p>
                  </a:txBody>
                  <a:tcPr anchor="ctr"/>
                </a:tc>
              </a:tr>
            </a:tbl>
          </a:graphicData>
        </a:graphic>
      </p:graphicFrame>
      <p:sp>
        <p:nvSpPr>
          <p:cNvPr id="2" name="Title 1"/>
          <p:cNvSpPr>
            <a:spLocks noGrp="1"/>
          </p:cNvSpPr>
          <p:nvPr/>
        </p:nvSpPr>
        <p:spPr>
          <a:xfrm>
            <a:off x="1611630" y="-216535"/>
            <a:ext cx="7288530" cy="10248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ltLang="zh-CN"/>
              <a:t>Multi-focus image fusion</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260" y="201295"/>
            <a:ext cx="8420100" cy="878205"/>
          </a:xfrm>
        </p:spPr>
        <p:txBody>
          <a:bodyPr/>
          <a:lstStyle/>
          <a:p>
            <a:r>
              <a:rPr altLang="zh-CN">
                <a:sym typeface="+mn-ea"/>
              </a:rPr>
              <a:t>Multi-focus image fusion</a:t>
            </a:r>
            <a:endParaRPr lang="en-US" dirty="0"/>
          </a:p>
        </p:txBody>
      </p:sp>
      <p:pic>
        <p:nvPicPr>
          <p:cNvPr id="10" name="图片 9" descr="lytro-04"/>
          <p:cNvPicPr>
            <a:picLocks noChangeAspect="1"/>
          </p:cNvPicPr>
          <p:nvPr>
            <p:custDataLst>
              <p:tags r:id="rId1"/>
            </p:custDataLst>
          </p:nvPr>
        </p:nvPicPr>
        <p:blipFill>
          <a:blip r:embed="rId2"/>
          <a:stretch>
            <a:fillRect/>
          </a:stretch>
        </p:blipFill>
        <p:spPr>
          <a:xfrm>
            <a:off x="7806690" y="1402715"/>
            <a:ext cx="3023235" cy="2026285"/>
          </a:xfrm>
          <a:prstGeom prst="rect">
            <a:avLst/>
          </a:prstGeom>
        </p:spPr>
      </p:pic>
      <p:pic>
        <p:nvPicPr>
          <p:cNvPr id="11" name="图片 10" descr="lytro-04-A"/>
          <p:cNvPicPr>
            <a:picLocks noChangeAspect="1"/>
          </p:cNvPicPr>
          <p:nvPr>
            <p:custDataLst>
              <p:tags r:id="rId3"/>
            </p:custDataLst>
          </p:nvPr>
        </p:nvPicPr>
        <p:blipFill>
          <a:blip r:embed="rId4"/>
          <a:stretch>
            <a:fillRect/>
          </a:stretch>
        </p:blipFill>
        <p:spPr>
          <a:xfrm>
            <a:off x="4375785" y="1402715"/>
            <a:ext cx="3023235" cy="2026285"/>
          </a:xfrm>
          <a:prstGeom prst="rect">
            <a:avLst/>
          </a:prstGeom>
        </p:spPr>
      </p:pic>
      <p:pic>
        <p:nvPicPr>
          <p:cNvPr id="13" name="图片 12" descr="lytro-04-B"/>
          <p:cNvPicPr>
            <a:picLocks noChangeAspect="1"/>
          </p:cNvPicPr>
          <p:nvPr>
            <p:custDataLst>
              <p:tags r:id="rId5"/>
            </p:custDataLst>
          </p:nvPr>
        </p:nvPicPr>
        <p:blipFill>
          <a:blip r:embed="rId6"/>
          <a:stretch>
            <a:fillRect/>
          </a:stretch>
        </p:blipFill>
        <p:spPr>
          <a:xfrm>
            <a:off x="961390" y="1402715"/>
            <a:ext cx="3023235" cy="2026285"/>
          </a:xfrm>
          <a:prstGeom prst="rect">
            <a:avLst/>
          </a:prstGeom>
        </p:spPr>
      </p:pic>
      <p:sp>
        <p:nvSpPr>
          <p:cNvPr id="16" name="文本框 15"/>
          <p:cNvSpPr txBox="1"/>
          <p:nvPr>
            <p:custDataLst>
              <p:tags r:id="rId7"/>
            </p:custDataLst>
          </p:nvPr>
        </p:nvSpPr>
        <p:spPr>
          <a:xfrm>
            <a:off x="1561465" y="3553460"/>
            <a:ext cx="2037080" cy="368300"/>
          </a:xfrm>
          <a:prstGeom prst="rect">
            <a:avLst/>
          </a:prstGeom>
          <a:noFill/>
        </p:spPr>
        <p:txBody>
          <a:bodyPr wrap="square" rtlCol="0" anchor="t">
            <a:spAutoFit/>
          </a:bodyPr>
          <a:p>
            <a:r>
              <a:rPr lang="en-US" altLang="en-US" dirty="0">
                <a:sym typeface="+mn-ea"/>
              </a:rPr>
              <a:t>original image A</a:t>
            </a:r>
            <a:endParaRPr lang="en-US" altLang="en-US" dirty="0">
              <a:sym typeface="+mn-ea"/>
            </a:endParaRPr>
          </a:p>
        </p:txBody>
      </p:sp>
      <p:sp>
        <p:nvSpPr>
          <p:cNvPr id="17" name="文本框 16"/>
          <p:cNvSpPr txBox="1"/>
          <p:nvPr>
            <p:custDataLst>
              <p:tags r:id="rId8"/>
            </p:custDataLst>
          </p:nvPr>
        </p:nvSpPr>
        <p:spPr>
          <a:xfrm>
            <a:off x="5005705" y="3553460"/>
            <a:ext cx="2037080" cy="368300"/>
          </a:xfrm>
          <a:prstGeom prst="rect">
            <a:avLst/>
          </a:prstGeom>
          <a:noFill/>
        </p:spPr>
        <p:txBody>
          <a:bodyPr wrap="square" rtlCol="0" anchor="t">
            <a:spAutoFit/>
          </a:bodyPr>
          <a:p>
            <a:r>
              <a:rPr lang="en-US" altLang="en-US" dirty="0">
                <a:sym typeface="+mn-ea"/>
              </a:rPr>
              <a:t>original image B</a:t>
            </a:r>
            <a:endParaRPr lang="en-US" altLang="en-US" dirty="0">
              <a:sym typeface="+mn-ea"/>
            </a:endParaRPr>
          </a:p>
        </p:txBody>
      </p:sp>
      <p:sp>
        <p:nvSpPr>
          <p:cNvPr id="18" name="文本框 17"/>
          <p:cNvSpPr txBox="1"/>
          <p:nvPr>
            <p:custDataLst>
              <p:tags r:id="rId9"/>
            </p:custDataLst>
          </p:nvPr>
        </p:nvSpPr>
        <p:spPr>
          <a:xfrm>
            <a:off x="8637270" y="3538220"/>
            <a:ext cx="1562735" cy="368300"/>
          </a:xfrm>
          <a:prstGeom prst="rect">
            <a:avLst/>
          </a:prstGeom>
          <a:noFill/>
        </p:spPr>
        <p:txBody>
          <a:bodyPr wrap="square" rtlCol="0" anchor="t">
            <a:spAutoFit/>
          </a:bodyPr>
          <a:p>
            <a:r>
              <a:rPr lang="en-US" altLang="en-US" dirty="0">
                <a:sym typeface="+mn-ea"/>
              </a:rPr>
              <a:t>fusion image</a:t>
            </a:r>
            <a:endParaRPr lang="en-US" altLang="en-US" dirty="0">
              <a:sym typeface="+mn-ea"/>
            </a:endParaRPr>
          </a:p>
        </p:txBody>
      </p:sp>
      <p:pic>
        <p:nvPicPr>
          <p:cNvPr id="19" name="图片 18" descr="C:/Users/JianYing/Desktop/MatlabWork/mfifb/Lytro/lytro-10.jpglytro-10"/>
          <p:cNvPicPr>
            <a:picLocks noChangeAspect="1"/>
          </p:cNvPicPr>
          <p:nvPr>
            <p:custDataLst>
              <p:tags r:id="rId10"/>
            </p:custDataLst>
          </p:nvPr>
        </p:nvPicPr>
        <p:blipFill>
          <a:blip r:embed="rId11"/>
          <a:srcRect l="2491" r="2491"/>
          <a:stretch>
            <a:fillRect/>
          </a:stretch>
        </p:blipFill>
        <p:spPr>
          <a:xfrm>
            <a:off x="7806690" y="4117340"/>
            <a:ext cx="3023235" cy="2026285"/>
          </a:xfrm>
          <a:prstGeom prst="rect">
            <a:avLst/>
          </a:prstGeom>
        </p:spPr>
      </p:pic>
      <p:pic>
        <p:nvPicPr>
          <p:cNvPr id="20" name="图片 19" descr="C:/Users/JianYing/Desktop/MatlabWork/mfifb/Lytro/lytro-10-B.jpglytro-10-B"/>
          <p:cNvPicPr>
            <a:picLocks noChangeAspect="1"/>
          </p:cNvPicPr>
          <p:nvPr>
            <p:custDataLst>
              <p:tags r:id="rId12"/>
            </p:custDataLst>
          </p:nvPr>
        </p:nvPicPr>
        <p:blipFill>
          <a:blip r:embed="rId13"/>
          <a:srcRect l="2491" r="2491"/>
          <a:stretch>
            <a:fillRect/>
          </a:stretch>
        </p:blipFill>
        <p:spPr>
          <a:xfrm>
            <a:off x="4375785" y="4117340"/>
            <a:ext cx="3023235" cy="2026285"/>
          </a:xfrm>
          <a:prstGeom prst="rect">
            <a:avLst/>
          </a:prstGeom>
        </p:spPr>
      </p:pic>
      <p:pic>
        <p:nvPicPr>
          <p:cNvPr id="21" name="图片 20" descr="C:/Users/JianYing/Desktop/MatlabWork/mfifb/Lytro/lytro-10-A.jpglytro-10-A"/>
          <p:cNvPicPr>
            <a:picLocks noChangeAspect="1"/>
          </p:cNvPicPr>
          <p:nvPr>
            <p:custDataLst>
              <p:tags r:id="rId14"/>
            </p:custDataLst>
          </p:nvPr>
        </p:nvPicPr>
        <p:blipFill>
          <a:blip r:embed="rId15"/>
          <a:srcRect l="2491" r="2491"/>
          <a:stretch>
            <a:fillRect/>
          </a:stretch>
        </p:blipFill>
        <p:spPr>
          <a:xfrm>
            <a:off x="961390" y="4117340"/>
            <a:ext cx="3023235" cy="2026285"/>
          </a:xfrm>
          <a:prstGeom prst="rect">
            <a:avLst/>
          </a:prstGeom>
        </p:spPr>
      </p:pic>
      <p:sp>
        <p:nvSpPr>
          <p:cNvPr id="22" name="文本框 21"/>
          <p:cNvSpPr txBox="1"/>
          <p:nvPr>
            <p:custDataLst>
              <p:tags r:id="rId16"/>
            </p:custDataLst>
          </p:nvPr>
        </p:nvSpPr>
        <p:spPr>
          <a:xfrm>
            <a:off x="1561465" y="6268085"/>
            <a:ext cx="2037080" cy="368300"/>
          </a:xfrm>
          <a:prstGeom prst="rect">
            <a:avLst/>
          </a:prstGeom>
          <a:noFill/>
        </p:spPr>
        <p:txBody>
          <a:bodyPr wrap="square" rtlCol="0" anchor="t">
            <a:spAutoFit/>
          </a:bodyPr>
          <a:p>
            <a:r>
              <a:rPr lang="en-US" altLang="en-US" dirty="0">
                <a:sym typeface="+mn-ea"/>
              </a:rPr>
              <a:t>original image A</a:t>
            </a:r>
            <a:endParaRPr lang="en-US" altLang="en-US" dirty="0">
              <a:sym typeface="+mn-ea"/>
            </a:endParaRPr>
          </a:p>
        </p:txBody>
      </p:sp>
      <p:sp>
        <p:nvSpPr>
          <p:cNvPr id="23" name="文本框 22"/>
          <p:cNvSpPr txBox="1"/>
          <p:nvPr>
            <p:custDataLst>
              <p:tags r:id="rId17"/>
            </p:custDataLst>
          </p:nvPr>
        </p:nvSpPr>
        <p:spPr>
          <a:xfrm>
            <a:off x="5005705" y="6268085"/>
            <a:ext cx="2037080" cy="368300"/>
          </a:xfrm>
          <a:prstGeom prst="rect">
            <a:avLst/>
          </a:prstGeom>
          <a:noFill/>
        </p:spPr>
        <p:txBody>
          <a:bodyPr wrap="square" rtlCol="0" anchor="t">
            <a:spAutoFit/>
          </a:bodyPr>
          <a:p>
            <a:r>
              <a:rPr lang="en-US" altLang="en-US" dirty="0">
                <a:sym typeface="+mn-ea"/>
              </a:rPr>
              <a:t>original image B</a:t>
            </a:r>
            <a:endParaRPr lang="en-US" altLang="en-US" dirty="0">
              <a:sym typeface="+mn-ea"/>
            </a:endParaRPr>
          </a:p>
        </p:txBody>
      </p:sp>
      <p:sp>
        <p:nvSpPr>
          <p:cNvPr id="24" name="文本框 23"/>
          <p:cNvSpPr txBox="1"/>
          <p:nvPr>
            <p:custDataLst>
              <p:tags r:id="rId18"/>
            </p:custDataLst>
          </p:nvPr>
        </p:nvSpPr>
        <p:spPr>
          <a:xfrm>
            <a:off x="8637270" y="6252845"/>
            <a:ext cx="1562735" cy="368300"/>
          </a:xfrm>
          <a:prstGeom prst="rect">
            <a:avLst/>
          </a:prstGeom>
          <a:noFill/>
        </p:spPr>
        <p:txBody>
          <a:bodyPr wrap="square" rtlCol="0" anchor="t">
            <a:spAutoFit/>
          </a:bodyPr>
          <a:p>
            <a:r>
              <a:rPr lang="en-US" altLang="en-US" dirty="0">
                <a:sym typeface="+mn-ea"/>
              </a:rPr>
              <a:t>fusion image</a:t>
            </a:r>
            <a:endParaRPr lang="en-US" altLang="en-US"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38010" y="1150620"/>
            <a:ext cx="5692140" cy="3377565"/>
          </a:xfrm>
        </p:spPr>
        <p:txBody>
          <a:bodyPr/>
          <a:lstStyle/>
          <a:p>
            <a:r>
              <a:rPr lang="en-US" altLang="zh-CN">
                <a:sym typeface="+mn-ea"/>
              </a:rPr>
              <a:t>MFIFB: Multi-focus Image Fusion Benchmark</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535305" y="419100"/>
            <a:ext cx="5655310" cy="755650"/>
          </a:xfrm>
        </p:spPr>
        <p:txBody>
          <a:bodyPr anchor="b"/>
          <a:lstStyle/>
          <a:p>
            <a:r>
              <a:rPr lang="en-US" altLang="zh-CN"/>
              <a:t>Proposal of MFIFB</a:t>
            </a:r>
            <a:endParaRPr lang="en-US" altLang="zh-CN"/>
          </a:p>
        </p:txBody>
      </p:sp>
      <p:sp>
        <p:nvSpPr>
          <p:cNvPr id="9" name="Slide Number Placeholder 8"/>
          <p:cNvSpPr>
            <a:spLocks noGrp="1"/>
          </p:cNvSpPr>
          <p:nvPr>
            <p:ph type="sldNum" sz="quarter" idx="12"/>
          </p:nvPr>
        </p:nvSpPr>
        <p:spPr>
          <a:xfrm>
            <a:off x="8610600" y="6356350"/>
            <a:ext cx="2743200" cy="365125"/>
          </a:xfrm>
        </p:spPr>
        <p:txBody>
          <a:bodyPr/>
          <a:lstStyle/>
          <a:p>
            <a:fld id="{A49DFD55-3C28-40EF-9E31-A92D2E4017FF}" type="slidenum">
              <a:rPr lang="en-US" smtClean="0"/>
            </a:fld>
            <a:endParaRPr lang="en-US" dirty="0"/>
          </a:p>
        </p:txBody>
      </p:sp>
      <p:sp>
        <p:nvSpPr>
          <p:cNvPr id="2" name="文本框 1"/>
          <p:cNvSpPr txBox="1"/>
          <p:nvPr/>
        </p:nvSpPr>
        <p:spPr>
          <a:xfrm>
            <a:off x="535305" y="1256665"/>
            <a:ext cx="6181725" cy="4523105"/>
          </a:xfrm>
          <a:prstGeom prst="rect">
            <a:avLst/>
          </a:prstGeom>
          <a:noFill/>
        </p:spPr>
        <p:txBody>
          <a:bodyPr wrap="square" rtlCol="0" anchor="t">
            <a:spAutoFit/>
          </a:bodyPr>
          <a:p>
            <a:pPr marL="0" lvl="1" indent="0">
              <a:buNone/>
            </a:pPr>
            <a:r>
              <a:rPr lang="en-US" altLang="zh-CN">
                <a:sym typeface="+mn-ea"/>
              </a:rPr>
              <a:t>We reviewed the paper </a:t>
            </a:r>
            <a:r>
              <a:rPr lang="en-US" altLang="zh-CN" b="1">
                <a:solidFill>
                  <a:srgbClr val="B2968E"/>
                </a:solidFill>
                <a:sym typeface="+mn-ea"/>
              </a:rPr>
              <a:t>"VIFB: A Visible and Infrared Image Fusion Benchmark",</a:t>
            </a:r>
            <a:r>
              <a:rPr lang="en-US" altLang="zh-CN">
                <a:sym typeface="+mn-ea"/>
              </a:rPr>
              <a:t> which highlights the benefits of combining infrared and visible images. While VIFB provides a benchmark for these types, the </a:t>
            </a:r>
            <a:r>
              <a:rPr lang="en-US" altLang="zh-CN" b="1">
                <a:solidFill>
                  <a:srgbClr val="B2968E"/>
                </a:solidFill>
                <a:sym typeface="+mn-ea"/>
              </a:rPr>
              <a:t>multi-focus image fusion area</a:t>
            </a:r>
            <a:r>
              <a:rPr lang="en-US" altLang="zh-CN">
                <a:sym typeface="+mn-ea"/>
              </a:rPr>
              <a:t> lacks comprehensive benchmarks.</a:t>
            </a:r>
            <a:endParaRPr lang="en-US" altLang="zh-CN">
              <a:sym typeface="+mn-ea"/>
            </a:endParaRPr>
          </a:p>
          <a:p>
            <a:pPr marL="0" lvl="1" indent="0">
              <a:buNone/>
            </a:pPr>
            <a:endParaRPr lang="en-US" altLang="zh-CN">
              <a:sym typeface="+mn-ea"/>
            </a:endParaRPr>
          </a:p>
          <a:p>
            <a:pPr marL="0" lvl="1" indent="0">
              <a:buNone/>
            </a:pPr>
            <a:r>
              <a:rPr lang="en-US" altLang="zh-CN">
                <a:sym typeface="+mn-ea"/>
              </a:rPr>
              <a:t>Our research establishes </a:t>
            </a:r>
            <a:r>
              <a:rPr lang="en-US" altLang="zh-CN" b="1">
                <a:solidFill>
                  <a:srgbClr val="B2968E"/>
                </a:solidFill>
                <a:sym typeface="+mn-ea"/>
              </a:rPr>
              <a:t>a comprehensive benchmark for multi-focus image fusion</a:t>
            </a:r>
            <a:r>
              <a:rPr lang="en-US" altLang="zh-CN">
                <a:sym typeface="+mn-ea"/>
              </a:rPr>
              <a:t>, enhancing evaluation and algorithm development in the field.</a:t>
            </a:r>
            <a:endParaRPr lang="en-US" altLang="zh-CN">
              <a:sym typeface="+mn-ea"/>
            </a:endParaRPr>
          </a:p>
          <a:p>
            <a:pPr marL="0" lvl="1" indent="0">
              <a:buNone/>
            </a:pPr>
            <a:endParaRPr lang="en-US" altLang="zh-CN">
              <a:sym typeface="+mn-ea"/>
            </a:endParaRPr>
          </a:p>
          <a:p>
            <a:pPr marL="0" lvl="1" indent="0">
              <a:buNone/>
            </a:pPr>
            <a:r>
              <a:rPr lang="en-US" altLang="zh-CN">
                <a:sym typeface="+mn-ea"/>
              </a:rPr>
              <a:t>To fill this gap, we propose </a:t>
            </a:r>
            <a:r>
              <a:rPr lang="en-US" altLang="zh-CN" b="1">
                <a:sym typeface="+mn-ea"/>
              </a:rPr>
              <a:t>the Multifocus Image Fusion Benchmark (MFIFB), </a:t>
            </a:r>
            <a:r>
              <a:rPr lang="en-US" altLang="zh-CN">
                <a:sym typeface="+mn-ea"/>
              </a:rPr>
              <a:t>which includes</a:t>
            </a:r>
            <a:endParaRPr lang="en-US" altLang="zh-CN" b="1"/>
          </a:p>
          <a:p>
            <a:pPr marL="285750" lvl="1" indent="-285750">
              <a:buFont typeface="Arial" panose="020B0604020202020204" pitchFamily="34" charset="0"/>
              <a:buChar char="•"/>
            </a:pPr>
            <a:r>
              <a:rPr lang="en-US" altLang="zh-CN" b="1">
                <a:solidFill>
                  <a:srgbClr val="B2968E"/>
                </a:solidFill>
                <a:sym typeface="+mn-ea"/>
              </a:rPr>
              <a:t>40 pairs</a:t>
            </a:r>
            <a:r>
              <a:rPr lang="en-US" altLang="zh-CN">
                <a:sym typeface="+mn-ea"/>
              </a:rPr>
              <a:t> of images for evaluation.</a:t>
            </a:r>
            <a:endParaRPr lang="en-US" altLang="zh-CN">
              <a:sym typeface="+mn-ea"/>
            </a:endParaRPr>
          </a:p>
          <a:p>
            <a:pPr marL="285750" lvl="1" indent="-285750">
              <a:buFont typeface="Arial" panose="020B0604020202020204" pitchFamily="34" charset="0"/>
              <a:buChar char="•"/>
            </a:pPr>
            <a:r>
              <a:rPr lang="en-US" altLang="zh-CN">
                <a:sym typeface="+mn-ea"/>
              </a:rPr>
              <a:t>A codebase with</a:t>
            </a:r>
            <a:r>
              <a:rPr lang="en-US" altLang="zh-CN" b="1">
                <a:solidFill>
                  <a:srgbClr val="B2968E"/>
                </a:solidFill>
                <a:sym typeface="+mn-ea"/>
              </a:rPr>
              <a:t> 6 fusion algorithms</a:t>
            </a:r>
            <a:r>
              <a:rPr lang="en-US" altLang="zh-CN">
                <a:sym typeface="+mn-ea"/>
              </a:rPr>
              <a:t>.</a:t>
            </a:r>
            <a:endParaRPr lang="en-US" altLang="zh-CN">
              <a:sym typeface="+mn-ea"/>
            </a:endParaRPr>
          </a:p>
          <a:p>
            <a:pPr marL="285750" lvl="1" indent="-285750">
              <a:buFont typeface="Arial" panose="020B0604020202020204" pitchFamily="34" charset="0"/>
              <a:buChar char="•"/>
            </a:pPr>
            <a:r>
              <a:rPr lang="en-US" altLang="zh-CN" b="1">
                <a:solidFill>
                  <a:srgbClr val="B2968E"/>
                </a:solidFill>
                <a:sym typeface="+mn-ea"/>
              </a:rPr>
              <a:t>10 evaluation metrics </a:t>
            </a:r>
            <a:r>
              <a:rPr lang="en-US" altLang="zh-CN">
                <a:sym typeface="+mn-ea"/>
              </a:rPr>
              <a:t>for comprehensive assessment.</a:t>
            </a:r>
            <a:endParaRPr lang="en-US" altLang="zh-CN">
              <a:sym typeface="+mn-ea"/>
            </a:endParaRPr>
          </a:p>
          <a:p>
            <a:pPr marL="285750" lvl="1" indent="-285750">
              <a:buFont typeface="Arial" panose="020B0604020202020204" pitchFamily="34" charset="0"/>
              <a:buChar char="•"/>
            </a:pPr>
            <a:endParaRPr lang="en-US" altLang="zh-CN">
              <a:sym typeface="+mn-ea"/>
            </a:endParaRPr>
          </a:p>
        </p:txBody>
      </p:sp>
      <p:pic>
        <p:nvPicPr>
          <p:cNvPr id="3" name="图片 2"/>
          <p:cNvPicPr>
            <a:picLocks noChangeAspect="1"/>
          </p:cNvPicPr>
          <p:nvPr/>
        </p:nvPicPr>
        <p:blipFill>
          <a:blip r:embed="rId1"/>
          <a:srcRect l="10073" r="7617" b="62183"/>
          <a:stretch>
            <a:fillRect/>
          </a:stretch>
        </p:blipFill>
        <p:spPr>
          <a:xfrm>
            <a:off x="6717665" y="1256665"/>
            <a:ext cx="4851400" cy="1551940"/>
          </a:xfrm>
          <a:prstGeom prst="rect">
            <a:avLst/>
          </a:prstGeom>
        </p:spPr>
      </p:pic>
      <p:pic>
        <p:nvPicPr>
          <p:cNvPr id="10" name="图片 9"/>
          <p:cNvPicPr>
            <a:picLocks noChangeAspect="1"/>
          </p:cNvPicPr>
          <p:nvPr/>
        </p:nvPicPr>
        <p:blipFill>
          <a:blip r:embed="rId2"/>
          <a:srcRect b="69923"/>
          <a:stretch>
            <a:fillRect/>
          </a:stretch>
        </p:blipFill>
        <p:spPr>
          <a:xfrm>
            <a:off x="6717030" y="3082925"/>
            <a:ext cx="4851400" cy="1967865"/>
          </a:xfrm>
          <a:prstGeom prst="rect">
            <a:avLst/>
          </a:prstGeom>
        </p:spPr>
      </p:pic>
      <p:sp>
        <p:nvSpPr>
          <p:cNvPr id="11" name="文本框 10"/>
          <p:cNvSpPr txBox="1"/>
          <p:nvPr/>
        </p:nvSpPr>
        <p:spPr>
          <a:xfrm>
            <a:off x="535305" y="5704840"/>
            <a:ext cx="10818495" cy="922020"/>
          </a:xfrm>
          <a:prstGeom prst="rect">
            <a:avLst/>
          </a:prstGeom>
          <a:noFill/>
        </p:spPr>
        <p:txBody>
          <a:bodyPr wrap="square" rtlCol="0" anchor="t">
            <a:spAutoFit/>
          </a:bodyPr>
          <a:p>
            <a:pPr marL="0" lvl="1" indent="0">
              <a:buFont typeface="Arial" panose="020B0604020202020204" pitchFamily="34" charset="0"/>
              <a:buNone/>
            </a:pPr>
            <a:r>
              <a:rPr lang="en-US" altLang="zh-CN">
                <a:sym typeface="+mn-ea"/>
              </a:rPr>
              <a:t>Our experiments provide insights into effective algorithms and the current state of the art in image fusion.</a:t>
            </a:r>
            <a:endParaRPr lang="en-US" altLang="zh-CN">
              <a:sym typeface="+mn-ea"/>
            </a:endParaRPr>
          </a:p>
          <a:p>
            <a:pPr marL="0" lvl="1" indent="0">
              <a:buFont typeface="Arial" panose="020B0604020202020204" pitchFamily="34" charset="0"/>
              <a:buNone/>
            </a:pPr>
            <a:r>
              <a:rPr lang="en-US" altLang="zh-CN">
                <a:sym typeface="+mn-ea"/>
              </a:rPr>
              <a:t>We plan to continue expanding the evaluation of cutting-edge algorithms for multi-focus image fusion and enhance the codebase. Our current work tests the feasibility of this idea.</a:t>
            </a:r>
            <a:endParaRPr lang="en-US" altLang="zh-CN">
              <a:sym typeface="+mn-ea"/>
            </a:endParaRPr>
          </a:p>
        </p:txBody>
      </p:sp>
      <p:sp>
        <p:nvSpPr>
          <p:cNvPr id="12" name="文本框 11"/>
          <p:cNvSpPr txBox="1"/>
          <p:nvPr/>
        </p:nvSpPr>
        <p:spPr>
          <a:xfrm>
            <a:off x="10245090" y="5104765"/>
            <a:ext cx="1323975" cy="368300"/>
          </a:xfrm>
          <a:prstGeom prst="rect">
            <a:avLst/>
          </a:prstGeom>
          <a:noFill/>
        </p:spPr>
        <p:txBody>
          <a:bodyPr wrap="square" rtlCol="0" anchor="t">
            <a:spAutoFit/>
          </a:bodyPr>
          <a:p>
            <a:r>
              <a:rPr lang="en-US" altLang="zh-CN"/>
              <a:t>(first draft)</a:t>
            </a:r>
            <a:endParaRPr lang="zh-CN" altLang="en-US"/>
          </a:p>
        </p:txBody>
      </p:sp>
    </p:spTree>
  </p:cSld>
  <p:clrMapOvr>
    <a:masterClrMapping/>
  </p:clrMapOvr>
</p:sld>
</file>

<file path=ppt/tags/tag1.xml><?xml version="1.0" encoding="utf-8"?>
<p:tagLst xmlns:p="http://schemas.openxmlformats.org/presentationml/2006/main">
  <p:tag name="TABLE_ENDDRAG_ORIGIN_RECT" val="838*432"/>
  <p:tag name="TABLE_ENDDRAG_RECT" val="66*68*838*432"/>
</p:tagLst>
</file>

<file path=ppt/tags/tag10.xml><?xml version="1.0" encoding="utf-8"?>
<p:tagLst xmlns:p="http://schemas.openxmlformats.org/presentationml/2006/main">
  <p:tag name="KSO_WM_DIAGRAM_VIRTUALLY_FRAME" val="{&quot;height&quot;:412.1,&quot;left&quot;:75.7,&quot;top&quot;:110.45,&quot;width&quot;:777.05}"/>
</p:tagLst>
</file>

<file path=ppt/tags/tag11.xml><?xml version="1.0" encoding="utf-8"?>
<p:tagLst xmlns:p="http://schemas.openxmlformats.org/presentationml/2006/main">
  <p:tag name="KSO_WM_DIAGRAM_VIRTUALLY_FRAME" val="{&quot;height&quot;:412.1,&quot;left&quot;:75.7,&quot;top&quot;:110.45,&quot;width&quot;:777.05}"/>
</p:tagLst>
</file>

<file path=ppt/tags/tag12.xml><?xml version="1.0" encoding="utf-8"?>
<p:tagLst xmlns:p="http://schemas.openxmlformats.org/presentationml/2006/main">
  <p:tag name="KSO_WM_DIAGRAM_VIRTUALLY_FRAME" val="{&quot;height&quot;:412.1,&quot;left&quot;:75.7,&quot;top&quot;:110.45,&quot;width&quot;:777.05}"/>
</p:tagLst>
</file>

<file path=ppt/tags/tag13.xml><?xml version="1.0" encoding="utf-8"?>
<p:tagLst xmlns:p="http://schemas.openxmlformats.org/presentationml/2006/main">
  <p:tag name="KSO_WM_DIAGRAM_VIRTUALLY_FRAME" val="{&quot;height&quot;:412.1,&quot;left&quot;:75.7,&quot;top&quot;:110.45,&quot;width&quot;:777.05}"/>
</p:tagLst>
</file>

<file path=ppt/tags/tag14.xml><?xml version="1.0" encoding="utf-8"?>
<p:tagLst xmlns:p="http://schemas.openxmlformats.org/presentationml/2006/main">
  <p:tag name="KSO_WM_DIAGRAM_VIRTUALLY_FRAME" val="{&quot;height&quot;:412.1,&quot;left&quot;:75.7,&quot;top&quot;:110.45,&quot;width&quot;:777.05}"/>
</p:tagLst>
</file>

<file path=ppt/tags/tag15.xml><?xml version="1.0" encoding="utf-8"?>
<p:tagLst xmlns:p="http://schemas.openxmlformats.org/presentationml/2006/main">
  <p:tag name="TABLE_ENDDRAG_ORIGIN_RECT" val="584*621"/>
  <p:tag name="TABLE_ENDDRAG_RECT" val="43*38*584*621"/>
</p:tagLst>
</file>

<file path=ppt/tags/tag16.xml><?xml version="1.0" encoding="utf-8"?>
<p:tagLst xmlns:p="http://schemas.openxmlformats.org/presentationml/2006/main">
  <p:tag name="TABLE_ENDDRAG_ORIGIN_RECT" val="818*468"/>
  <p:tag name="TABLE_ENDDRAG_RECT" val="77*47*818*468"/>
</p:tagLst>
</file>

<file path=ppt/tags/tag17.xml><?xml version="1.0" encoding="utf-8"?>
<p:tagLst xmlns:p="http://schemas.openxmlformats.org/presentationml/2006/main">
  <p:tag name="KSO_WM_DIAGRAM_VIRTUALLY_FRAME" val="{&quot;height&quot;:410.12125984251963,&quot;left&quot;:13.349291338582677,&quot;top&quot;:101.3,&quot;width&quot;:935.4433070866141}"/>
</p:tagLst>
</file>

<file path=ppt/tags/tag18.xml><?xml version="1.0" encoding="utf-8"?>
<p:tagLst xmlns:p="http://schemas.openxmlformats.org/presentationml/2006/main">
  <p:tag name="KSO_WM_DIAGRAM_VIRTUALLY_FRAME" val="{&quot;height&quot;:410.12125984251963,&quot;left&quot;:13.349291338582677,&quot;top&quot;:101.3,&quot;width&quot;:935.4433070866141}"/>
</p:tagLst>
</file>

<file path=ppt/tags/tag19.xml><?xml version="1.0" encoding="utf-8"?>
<p:tagLst xmlns:p="http://schemas.openxmlformats.org/presentationml/2006/main">
  <p:tag name="KSO_WM_DIAGRAM_VIRTUALLY_FRAME" val="{&quot;height&quot;:410.12125984251963,&quot;left&quot;:13.349291338582677,&quot;top&quot;:101.3,&quot;width&quot;:935.4433070866141}"/>
</p:tagLst>
</file>

<file path=ppt/tags/tag2.xml><?xml version="1.0" encoding="utf-8"?>
<p:tagLst xmlns:p="http://schemas.openxmlformats.org/presentationml/2006/main">
  <p:tag name="TABLE_ENDDRAG_ORIGIN_RECT" val="838*432"/>
  <p:tag name="TABLE_ENDDRAG_RECT" val="66*68*838*432"/>
</p:tagLst>
</file>

<file path=ppt/tags/tag20.xml><?xml version="1.0" encoding="utf-8"?>
<p:tagLst xmlns:p="http://schemas.openxmlformats.org/presentationml/2006/main">
  <p:tag name="KSO_WM_DIAGRAM_VIRTUALLY_FRAME" val="{&quot;height&quot;:410.12125984251963,&quot;left&quot;:13.349291338582677,&quot;top&quot;:101.3,&quot;width&quot;:935.4433070866141}"/>
</p:tagLst>
</file>

<file path=ppt/tags/tag21.xml><?xml version="1.0" encoding="utf-8"?>
<p:tagLst xmlns:p="http://schemas.openxmlformats.org/presentationml/2006/main">
  <p:tag name="KSO_WM_DIAGRAM_VIRTUALLY_FRAME" val="{&quot;height&quot;:410.12125984251963,&quot;left&quot;:13.349291338582677,&quot;top&quot;:101.3,&quot;width&quot;:935.4433070866141}"/>
</p:tagLst>
</file>

<file path=ppt/tags/tag22.xml><?xml version="1.0" encoding="utf-8"?>
<p:tagLst xmlns:p="http://schemas.openxmlformats.org/presentationml/2006/main">
  <p:tag name="KSO_WM_DIAGRAM_VIRTUALLY_FRAME" val="{&quot;height&quot;:410.12125984251963,&quot;left&quot;:13.349291338582677,&quot;top&quot;:101.3,&quot;width&quot;:935.4433070866141}"/>
</p:tagLst>
</file>

<file path=ppt/tags/tag23.xml><?xml version="1.0" encoding="utf-8"?>
<p:tagLst xmlns:p="http://schemas.openxmlformats.org/presentationml/2006/main">
  <p:tag name="KSO_WM_DIAGRAM_VIRTUALLY_FRAME" val="{&quot;height&quot;:479.8308661417324,&quot;left&quot;:18.7411811023622,&quot;top&quot;:49.4,&quot;width&quot;:908.2065354330709}"/>
</p:tagLst>
</file>

<file path=ppt/tags/tag24.xml><?xml version="1.0" encoding="utf-8"?>
<p:tagLst xmlns:p="http://schemas.openxmlformats.org/presentationml/2006/main">
  <p:tag name="KSO_WM_DIAGRAM_VIRTUALLY_FRAME" val="{&quot;height&quot;:479.8308661417324,&quot;left&quot;:18.7411811023622,&quot;top&quot;:49.4,&quot;width&quot;:908.2065354330709}"/>
</p:tagLst>
</file>

<file path=ppt/tags/tag25.xml><?xml version="1.0" encoding="utf-8"?>
<p:tagLst xmlns:p="http://schemas.openxmlformats.org/presentationml/2006/main">
  <p:tag name="KSO_WM_DIAGRAM_VIRTUALLY_FRAME" val="{&quot;height&quot;:479.8308661417324,&quot;left&quot;:18.7411811023622,&quot;top&quot;:49.4,&quot;width&quot;:908.2065354330709}"/>
</p:tagLst>
</file>

<file path=ppt/tags/tag26.xml><?xml version="1.0" encoding="utf-8"?>
<p:tagLst xmlns:p="http://schemas.openxmlformats.org/presentationml/2006/main">
  <p:tag name="KSO_WM_DIAGRAM_VIRTUALLY_FRAME" val="{&quot;height&quot;:479.8308661417324,&quot;left&quot;:18.7411811023622,&quot;top&quot;:49.4,&quot;width&quot;:908.2065354330709}"/>
</p:tagLst>
</file>

<file path=ppt/tags/tag27.xml><?xml version="1.0" encoding="utf-8"?>
<p:tagLst xmlns:p="http://schemas.openxmlformats.org/presentationml/2006/main">
  <p:tag name="KSO_WM_DIAGRAM_VIRTUALLY_FRAME" val="{&quot;height&quot;:479.8308661417324,&quot;left&quot;:18.7411811023622,&quot;top&quot;:49.4,&quot;width&quot;:908.2065354330709}"/>
</p:tagLst>
</file>

<file path=ppt/tags/tag28.xml><?xml version="1.0" encoding="utf-8"?>
<p:tagLst xmlns:p="http://schemas.openxmlformats.org/presentationml/2006/main">
  <p:tag name="KSO_WM_DIAGRAM_VIRTUALLY_FRAME" val="{&quot;height&quot;:479.80960629921253,&quot;left&quot;:245.3412598425197,&quot;top&quot;:49.4,&quot;width&quot;:681.6064566929133}"/>
</p:tagLst>
</file>

<file path=ppt/tags/tag29.xml><?xml version="1.0" encoding="utf-8"?>
<p:tagLst xmlns:p="http://schemas.openxmlformats.org/presentationml/2006/main">
  <p:tag name="KSO_WM_DIAGRAM_VIRTUALLY_FRAME" val="{&quot;height&quot;:479.8308661417324,&quot;left&quot;:18.7411811023622,&quot;top&quot;:49.4,&quot;width&quot;:908.2065354330709}"/>
</p:tagLst>
</file>

<file path=ppt/tags/tag3.xml><?xml version="1.0" encoding="utf-8"?>
<p:tagLst xmlns:p="http://schemas.openxmlformats.org/presentationml/2006/main">
  <p:tag name="KSO_WM_DIAGRAM_VIRTUALLY_FRAME" val="{&quot;height&quot;:412.1,&quot;left&quot;:75.7,&quot;top&quot;:110.45,&quot;width&quot;:777.05}"/>
</p:tagLst>
</file>

<file path=ppt/tags/tag30.xml><?xml version="1.0" encoding="utf-8"?>
<p:tagLst xmlns:p="http://schemas.openxmlformats.org/presentationml/2006/main">
  <p:tag name="KSO_WM_DIAGRAM_VIRTUALLY_FRAME" val="{&quot;height&quot;:479.80960629921253,&quot;left&quot;:245.3412598425197,&quot;top&quot;:49.4,&quot;width&quot;:681.6064566929133}"/>
</p:tagLst>
</file>

<file path=ppt/tags/tag31.xml><?xml version="1.0" encoding="utf-8"?>
<p:tagLst xmlns:p="http://schemas.openxmlformats.org/presentationml/2006/main">
  <p:tag name="KSO_WM_DIAGRAM_VIRTUALLY_FRAME" val="{&quot;height&quot;:479.8308661417324,&quot;left&quot;:18.7411811023622,&quot;top&quot;:49.4,&quot;width&quot;:908.2065354330709}"/>
</p:tagLst>
</file>

<file path=ppt/tags/tag32.xml><?xml version="1.0" encoding="utf-8"?>
<p:tagLst xmlns:p="http://schemas.openxmlformats.org/presentationml/2006/main">
  <p:tag name="KSO_WM_DIAGRAM_VIRTUALLY_FRAME" val="{&quot;height&quot;:479.80960629921253,&quot;left&quot;:245.3412598425197,&quot;top&quot;:49.4,&quot;width&quot;:681.6064566929133}"/>
</p:tagLst>
</file>

<file path=ppt/tags/tag33.xml><?xml version="1.0" encoding="utf-8"?>
<p:tagLst xmlns:p="http://schemas.openxmlformats.org/presentationml/2006/main">
  <p:tag name="KSO_WM_DIAGRAM_VIRTUALLY_FRAME" val="{&quot;height&quot;:479.8308661417324,&quot;left&quot;:18.7411811023622,&quot;top&quot;:49.4,&quot;width&quot;:908.2065354330709}"/>
</p:tagLst>
</file>

<file path=ppt/tags/tag34.xml><?xml version="1.0" encoding="utf-8"?>
<p:tagLst xmlns:p="http://schemas.openxmlformats.org/presentationml/2006/main">
  <p:tag name="TABLE_ENDDRAG_ORIGIN_RECT" val="869*376"/>
  <p:tag name="TABLE_ENDDRAG_RECT" val="43*35*869*376"/>
</p:tagLst>
</file>

<file path=ppt/tags/tag4.xml><?xml version="1.0" encoding="utf-8"?>
<p:tagLst xmlns:p="http://schemas.openxmlformats.org/presentationml/2006/main">
  <p:tag name="KSO_WM_DIAGRAM_VIRTUALLY_FRAME" val="{&quot;height&quot;:412.1,&quot;left&quot;:75.7,&quot;top&quot;:110.45,&quot;width&quot;:777.05}"/>
</p:tagLst>
</file>

<file path=ppt/tags/tag5.xml><?xml version="1.0" encoding="utf-8"?>
<p:tagLst xmlns:p="http://schemas.openxmlformats.org/presentationml/2006/main">
  <p:tag name="KSO_WM_DIAGRAM_VIRTUALLY_FRAME" val="{&quot;height&quot;:412.1,&quot;left&quot;:75.7,&quot;top&quot;:110.45,&quot;width&quot;:777.05}"/>
</p:tagLst>
</file>

<file path=ppt/tags/tag6.xml><?xml version="1.0" encoding="utf-8"?>
<p:tagLst xmlns:p="http://schemas.openxmlformats.org/presentationml/2006/main">
  <p:tag name="KSO_WM_DIAGRAM_VIRTUALLY_FRAME" val="{&quot;height&quot;:412.1,&quot;left&quot;:75.7,&quot;top&quot;:110.45,&quot;width&quot;:777.05}"/>
</p:tagLst>
</file>

<file path=ppt/tags/tag7.xml><?xml version="1.0" encoding="utf-8"?>
<p:tagLst xmlns:p="http://schemas.openxmlformats.org/presentationml/2006/main">
  <p:tag name="KSO_WM_DIAGRAM_VIRTUALLY_FRAME" val="{&quot;height&quot;:412.1,&quot;left&quot;:75.7,&quot;top&quot;:110.45,&quot;width&quot;:777.05}"/>
</p:tagLst>
</file>

<file path=ppt/tags/tag8.xml><?xml version="1.0" encoding="utf-8"?>
<p:tagLst xmlns:p="http://schemas.openxmlformats.org/presentationml/2006/main">
  <p:tag name="KSO_WM_DIAGRAM_VIRTUALLY_FRAME" val="{&quot;height&quot;:412.1,&quot;left&quot;:75.7,&quot;top&quot;:110.45,&quot;width&quot;:777.05}"/>
</p:tagLst>
</file>

<file path=ppt/tags/tag9.xml><?xml version="1.0" encoding="utf-8"?>
<p:tagLst xmlns:p="http://schemas.openxmlformats.org/presentationml/2006/main">
  <p:tag name="KSO_WM_DIAGRAM_VIRTUALLY_FRAME" val="{&quot;height&quot;:412.1,&quot;left&quot;:75.7,&quot;top&quot;:110.45,&quot;width&quot;:777.05}"/>
</p:tagLst>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35.xml><?xml version="1.0" encoding="utf-8"?>
<ds:datastoreItem xmlns:ds="http://schemas.openxmlformats.org/officeDocument/2006/customXml" ds:itemID="{5EDE3176-A15D-46A3-BDDB-64A0D7363224}">
  <ds:schemaRefs/>
</ds:datastoreItem>
</file>

<file path=customXml/itemProps36.xml><?xml version="1.0" encoding="utf-8"?>
<ds:datastoreItem xmlns:ds="http://schemas.openxmlformats.org/officeDocument/2006/customXml" ds:itemID="{CABF691C-888B-4061-8A6F-D5CE84A0254B}">
  <ds:schemaRefs/>
</ds:datastoreItem>
</file>

<file path=customXml/itemProps37.xml><?xml version="1.0" encoding="utf-8"?>
<ds:datastoreItem xmlns:ds="http://schemas.openxmlformats.org/officeDocument/2006/customXml" ds:itemID="{49168DCE-134F-4610-A6AA-88CEBE8D71D2}">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17195</Words>
  <Application>WPS 演示</Application>
  <PresentationFormat>Widescreen</PresentationFormat>
  <Paragraphs>785</Paragraphs>
  <Slides>42</Slides>
  <Notes>13</Notes>
  <HiddenSlides>0</HiddenSlides>
  <MMClips>0</MMClips>
  <ScaleCrop>false</ScaleCrop>
  <HeadingPairs>
    <vt:vector size="6" baseType="variant">
      <vt:variant>
        <vt:lpstr>已用的字体</vt:lpstr>
      </vt:variant>
      <vt:variant>
        <vt:i4>8</vt:i4>
      </vt:variant>
      <vt:variant>
        <vt:lpstr>主题</vt:lpstr>
      </vt:variant>
      <vt:variant>
        <vt:i4>11</vt:i4>
      </vt:variant>
      <vt:variant>
        <vt:lpstr>幻灯片标题</vt:lpstr>
      </vt:variant>
      <vt:variant>
        <vt:i4>42</vt:i4>
      </vt:variant>
    </vt:vector>
  </HeadingPairs>
  <TitlesOfParts>
    <vt:vector size="61" baseType="lpstr">
      <vt:lpstr>Arial</vt:lpstr>
      <vt:lpstr>宋体</vt:lpstr>
      <vt:lpstr>Wingdings</vt:lpstr>
      <vt:lpstr>Tenorite</vt:lpstr>
      <vt:lpstr>微软雅黑</vt:lpstr>
      <vt:lpstr>Arial Unicode MS</vt:lpstr>
      <vt:lpstr>Calibri</vt:lpstr>
      <vt:lpstr>等线</vt:lpstr>
      <vt:lpstr>Custom</vt:lpstr>
      <vt:lpstr>2_Custom</vt:lpstr>
      <vt:lpstr>1_Custom</vt:lpstr>
      <vt:lpstr>3_Custom</vt:lpstr>
      <vt:lpstr>4_Custom</vt:lpstr>
      <vt:lpstr>5_Custom</vt:lpstr>
      <vt:lpstr>8_Custom</vt:lpstr>
      <vt:lpstr>9_Custom</vt:lpstr>
      <vt:lpstr>10_Custom</vt:lpstr>
      <vt:lpstr>6_Custom</vt:lpstr>
      <vt:lpstr>7_Custom</vt:lpstr>
      <vt:lpstr>MFIFB: Multi-focus Image Fusion Benchmark</vt:lpstr>
      <vt:lpstr>catalog</vt:lpstr>
      <vt:lpstr>Overview of Image Fusion</vt:lpstr>
      <vt:lpstr>Image fusion</vt:lpstr>
      <vt:lpstr>PowerPoint 演示文稿</vt:lpstr>
      <vt:lpstr>PowerPoint 演示文稿</vt:lpstr>
      <vt:lpstr>Multi-focus image fusion</vt:lpstr>
      <vt:lpstr>MFIFB: Multi-focus Image Fusion Benchmark</vt:lpstr>
      <vt:lpstr>Proposal of MFIFB</vt:lpstr>
      <vt:lpstr>Detailed Research Work Description</vt:lpstr>
      <vt:lpstr>Self-built dataset</vt:lpstr>
      <vt:lpstr>MFIFB Dataset </vt:lpstr>
      <vt:lpstr>Dataset Construction Steps</vt:lpstr>
      <vt:lpstr>Fusion Methods and Results</vt:lpstr>
      <vt:lpstr>PowerPoint 演示文稿</vt:lpstr>
      <vt:lpstr>PowerPoint 演示文稿</vt:lpstr>
      <vt:lpstr>Curvelet</vt:lpstr>
      <vt:lpstr>Gradient</vt:lpstr>
      <vt:lpstr>IDWT</vt:lpstr>
      <vt:lpstr>Laplacian Pyramid</vt:lpstr>
      <vt:lpstr>Max</vt:lpstr>
      <vt:lpstr>NSCT</vt:lpstr>
      <vt:lpstr>Curvelet</vt:lpstr>
      <vt:lpstr>Evaluation Metrics </vt:lpstr>
      <vt:lpstr>PowerPoint 演示文稿</vt:lpstr>
      <vt:lpstr>PowerPoint 演示文稿</vt:lpstr>
      <vt:lpstr>Average Gradient (AG)</vt:lpstr>
      <vt:lpstr>Correlation Coefficient (CC)</vt:lpstr>
      <vt:lpstr>Hab Metric Explanation</vt:lpstr>
      <vt:lpstr>Mean Squared Error (MSE)</vt:lpstr>
      <vt:lpstr>Peak Signal-to-Noise Ratio (PSNR)</vt:lpstr>
      <vt:lpstr>Quality Composite Evaluation (QCB)</vt:lpstr>
      <vt:lpstr>Gradient Quality Evaluation (QG)</vt:lpstr>
      <vt:lpstr>Perceived Quality (QP)</vt:lpstr>
      <vt:lpstr>Mean Squared Error (MSE)</vt:lpstr>
      <vt:lpstr>Visual Information Fidelity (VIF)</vt:lpstr>
      <vt:lpstr>  Evaluation of Methods</vt:lpstr>
      <vt:lpstr>AG</vt:lpstr>
      <vt:lpstr>CC</vt:lpstr>
      <vt:lpstr>Hab</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Xie Vincent</dc:creator>
  <cp:lastModifiedBy>noctis</cp:lastModifiedBy>
  <cp:revision>78</cp:revision>
  <dcterms:created xsi:type="dcterms:W3CDTF">2024-12-23T01:51:00Z</dcterms:created>
  <dcterms:modified xsi:type="dcterms:W3CDTF">2024-12-30T09:38:22Z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293FD205F1EC440B8C6B460AF4986B3A_12</vt:lpwstr>
  </property>
  <property fmtid="{D5CDD505-2E9C-101B-9397-08002B2CF9AE}" pid="5" name="KSOProductBuildVer">
    <vt:lpwstr>2052-12.1.0.19302</vt:lpwstr>
  </property>
</Properties>
</file>